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15" r:id="rId2"/>
    <p:sldId id="311" r:id="rId3"/>
    <p:sldId id="312" r:id="rId4"/>
    <p:sldId id="287" r:id="rId5"/>
    <p:sldId id="313" r:id="rId6"/>
    <p:sldId id="288" r:id="rId7"/>
    <p:sldId id="289" r:id="rId8"/>
    <p:sldId id="305" r:id="rId9"/>
    <p:sldId id="290" r:id="rId10"/>
    <p:sldId id="291" r:id="rId11"/>
    <p:sldId id="300" r:id="rId12"/>
    <p:sldId id="310" r:id="rId13"/>
    <p:sldId id="306" r:id="rId14"/>
    <p:sldId id="301" r:id="rId15"/>
    <p:sldId id="294" r:id="rId16"/>
    <p:sldId id="302" r:id="rId17"/>
    <p:sldId id="307" r:id="rId18"/>
    <p:sldId id="295" r:id="rId19"/>
    <p:sldId id="296" r:id="rId20"/>
    <p:sldId id="286" r:id="rId21"/>
    <p:sldId id="297" r:id="rId22"/>
  </p:sldIdLst>
  <p:sldSz cx="9601200" cy="12801600" type="A3"/>
  <p:notesSz cx="6805613" cy="9944100"/>
  <p:defaultTextStyle>
    <a:defPPr>
      <a:defRPr lang="fr-FR"/>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e PAUL" initials="SP" lastIdx="0" clrIdx="0">
    <p:extLst>
      <p:ext uri="{19B8F6BF-5375-455C-9EA6-DF929625EA0E}">
        <p15:presenceInfo xmlns:p15="http://schemas.microsoft.com/office/powerpoint/2012/main" userId="S-1-5-21-321473557-24717915-311576647-625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8BFC6"/>
    <a:srgbClr val="FF6600"/>
    <a:srgbClr val="FF3300"/>
    <a:srgbClr val="FFCCCC"/>
    <a:srgbClr val="FFFFCC"/>
    <a:srgbClr val="99FF99"/>
    <a:srgbClr val="FF3399"/>
    <a:srgbClr val="FF7C80"/>
    <a:srgbClr val="66FFCC"/>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2624" autoAdjust="0"/>
  </p:normalViewPr>
  <p:slideViewPr>
    <p:cSldViewPr>
      <p:cViewPr>
        <p:scale>
          <a:sx n="32" d="100"/>
          <a:sy n="32" d="100"/>
        </p:scale>
        <p:origin x="2370" y="114"/>
      </p:cViewPr>
      <p:guideLst>
        <p:guide orient="horz" pos="4032"/>
        <p:guide pos="3024"/>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81" d="100"/>
          <a:sy n="81" d="100"/>
        </p:scale>
        <p:origin x="319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907DC6-0A9D-4D8D-B8CC-4FB8C2A6BFBC}" type="doc">
      <dgm:prSet loTypeId="urn:microsoft.com/office/officeart/2005/8/layout/chevron1" loCatId="process" qsTypeId="urn:microsoft.com/office/officeart/2005/8/quickstyle/simple3" qsCatId="simple" csTypeId="urn:microsoft.com/office/officeart/2005/8/colors/colorful5" csCatId="colorful" phldr="1"/>
      <dgm:spPr/>
    </dgm:pt>
    <dgm:pt modelId="{BEC41E10-6B8C-4B61-AFFD-557279D2B0D9}">
      <dgm:prSet phldrT="[Texte]" custT="1"/>
      <dgm:spPr/>
      <dgm:t>
        <a:bodyPr/>
        <a:lstStyle/>
        <a:p>
          <a:r>
            <a:rPr lang="fr-FR" sz="1200" noProof="0" dirty="0" smtClean="0"/>
            <a:t>Externe/Connaître</a:t>
          </a:r>
          <a:endParaRPr lang="fr-FR" sz="1200" noProof="0" dirty="0"/>
        </a:p>
      </dgm:t>
    </dgm:pt>
    <dgm:pt modelId="{BE3C14A6-BF6B-42D5-A9EA-1210624263B5}" type="parTrans" cxnId="{F71E987B-C6CE-4DB4-B32B-85066B90A5C9}">
      <dgm:prSet/>
      <dgm:spPr/>
      <dgm:t>
        <a:bodyPr/>
        <a:lstStyle/>
        <a:p>
          <a:endParaRPr lang="en-GB" sz="1200"/>
        </a:p>
      </dgm:t>
    </dgm:pt>
    <dgm:pt modelId="{B95488E7-1B6F-4148-8FE7-CC3DF5268981}" type="sibTrans" cxnId="{F71E987B-C6CE-4DB4-B32B-85066B90A5C9}">
      <dgm:prSet/>
      <dgm:spPr/>
      <dgm:t>
        <a:bodyPr/>
        <a:lstStyle/>
        <a:p>
          <a:endParaRPr lang="en-GB" sz="1200"/>
        </a:p>
      </dgm:t>
    </dgm:pt>
    <dgm:pt modelId="{FD1A4CB7-407D-4F0D-B16D-C285609AFB65}">
      <dgm:prSet phldrT="[Texte]" custT="1"/>
      <dgm:spPr/>
      <dgm:t>
        <a:bodyPr/>
        <a:lstStyle/>
        <a:p>
          <a:r>
            <a:rPr lang="fr-FR" sz="1200" noProof="0" dirty="0" smtClean="0"/>
            <a:t>Intrusion/Entrer</a:t>
          </a:r>
          <a:endParaRPr lang="fr-FR" sz="1200" noProof="0" dirty="0"/>
        </a:p>
      </dgm:t>
    </dgm:pt>
    <dgm:pt modelId="{9D67EBD0-2EC7-47CE-B121-55BCC8872C64}" type="parTrans" cxnId="{7B8A918A-C51B-43DB-A02E-FD2D9FD4EC1E}">
      <dgm:prSet/>
      <dgm:spPr/>
      <dgm:t>
        <a:bodyPr/>
        <a:lstStyle/>
        <a:p>
          <a:endParaRPr lang="en-GB" sz="1200"/>
        </a:p>
      </dgm:t>
    </dgm:pt>
    <dgm:pt modelId="{3F6AB2E9-2919-4DBC-B5B8-2197CCB10ED2}" type="sibTrans" cxnId="{7B8A918A-C51B-43DB-A02E-FD2D9FD4EC1E}">
      <dgm:prSet/>
      <dgm:spPr/>
      <dgm:t>
        <a:bodyPr/>
        <a:lstStyle/>
        <a:p>
          <a:endParaRPr lang="en-GB" sz="1200"/>
        </a:p>
      </dgm:t>
    </dgm:pt>
    <dgm:pt modelId="{F935A4E4-F080-41A3-A54D-BFF599B63B09}">
      <dgm:prSet phldrT="[Texte]" custT="1"/>
      <dgm:spPr/>
      <dgm:t>
        <a:bodyPr/>
        <a:lstStyle/>
        <a:p>
          <a:r>
            <a:rPr lang="fr-FR" sz="1200" noProof="0" dirty="0" smtClean="0"/>
            <a:t>Interne/Trouver</a:t>
          </a:r>
          <a:endParaRPr lang="fr-FR" sz="1200" noProof="0" dirty="0"/>
        </a:p>
      </dgm:t>
    </dgm:pt>
    <dgm:pt modelId="{50023FAC-701B-48D8-811E-C3ADCBBDE2A6}" type="parTrans" cxnId="{7CD13003-7DA0-46D3-925C-D96D78A5327D}">
      <dgm:prSet/>
      <dgm:spPr/>
      <dgm:t>
        <a:bodyPr/>
        <a:lstStyle/>
        <a:p>
          <a:endParaRPr lang="en-GB" sz="1200"/>
        </a:p>
      </dgm:t>
    </dgm:pt>
    <dgm:pt modelId="{824D633F-D6C6-45B7-B59A-8760CB36FE9B}" type="sibTrans" cxnId="{7CD13003-7DA0-46D3-925C-D96D78A5327D}">
      <dgm:prSet/>
      <dgm:spPr/>
      <dgm:t>
        <a:bodyPr/>
        <a:lstStyle/>
        <a:p>
          <a:endParaRPr lang="en-GB" sz="1200"/>
        </a:p>
      </dgm:t>
    </dgm:pt>
    <dgm:pt modelId="{E4A3CD30-AB15-4769-B162-A865AB622CE7}">
      <dgm:prSet phldrT="[Texte]" custT="1"/>
      <dgm:spPr/>
      <dgm:t>
        <a:bodyPr/>
        <a:lstStyle/>
        <a:p>
          <a:r>
            <a:rPr lang="fr-FR" sz="1200" noProof="0" dirty="0" smtClean="0"/>
            <a:t>Mouvement latéral</a:t>
          </a:r>
          <a:endParaRPr lang="fr-FR" sz="1200" noProof="0" dirty="0"/>
        </a:p>
      </dgm:t>
    </dgm:pt>
    <dgm:pt modelId="{655D7B29-2F1C-41B4-85DF-E4FA3C9E0513}" type="parTrans" cxnId="{ECC10541-0DC2-49B4-AE52-6D4872AFCCE6}">
      <dgm:prSet/>
      <dgm:spPr/>
      <dgm:t>
        <a:bodyPr/>
        <a:lstStyle/>
        <a:p>
          <a:endParaRPr lang="en-GB" sz="1200"/>
        </a:p>
      </dgm:t>
    </dgm:pt>
    <dgm:pt modelId="{B2A53B6C-8292-4CF4-8A3D-D195F09F10B5}" type="sibTrans" cxnId="{ECC10541-0DC2-49B4-AE52-6D4872AFCCE6}">
      <dgm:prSet/>
      <dgm:spPr/>
      <dgm:t>
        <a:bodyPr/>
        <a:lstStyle/>
        <a:p>
          <a:endParaRPr lang="en-GB" sz="1200"/>
        </a:p>
      </dgm:t>
    </dgm:pt>
    <dgm:pt modelId="{760E4CA3-75A0-402E-8E48-466F27BC950A}">
      <dgm:prSet phldrT="[Texte]" custT="1"/>
      <dgm:spPr/>
      <dgm:t>
        <a:bodyPr/>
        <a:lstStyle/>
        <a:p>
          <a:r>
            <a:rPr lang="fr-FR" sz="1200" noProof="0" dirty="0" smtClean="0"/>
            <a:t>Exploitation</a:t>
          </a:r>
          <a:endParaRPr lang="fr-FR" sz="1200" noProof="0" dirty="0"/>
        </a:p>
      </dgm:t>
    </dgm:pt>
    <dgm:pt modelId="{C6977E0B-9D0B-463B-98F3-590547FD824C}" type="parTrans" cxnId="{F9CAC43F-BA26-423E-BCBB-94ABD8F54041}">
      <dgm:prSet/>
      <dgm:spPr/>
      <dgm:t>
        <a:bodyPr/>
        <a:lstStyle/>
        <a:p>
          <a:endParaRPr lang="en-GB" sz="1200"/>
        </a:p>
      </dgm:t>
    </dgm:pt>
    <dgm:pt modelId="{F69262E6-3CFA-4834-B468-618694B437B6}" type="sibTrans" cxnId="{F9CAC43F-BA26-423E-BCBB-94ABD8F54041}">
      <dgm:prSet/>
      <dgm:spPr/>
      <dgm:t>
        <a:bodyPr/>
        <a:lstStyle/>
        <a:p>
          <a:endParaRPr lang="en-GB" sz="1200"/>
        </a:p>
      </dgm:t>
    </dgm:pt>
    <dgm:pt modelId="{60FAA85C-421A-424B-8245-7D0082A64FAF}" type="pres">
      <dgm:prSet presAssocID="{75907DC6-0A9D-4D8D-B8CC-4FB8C2A6BFBC}" presName="Name0" presStyleCnt="0">
        <dgm:presLayoutVars>
          <dgm:dir/>
          <dgm:animLvl val="lvl"/>
          <dgm:resizeHandles val="exact"/>
        </dgm:presLayoutVars>
      </dgm:prSet>
      <dgm:spPr/>
    </dgm:pt>
    <dgm:pt modelId="{A91FEB77-0CC1-43B7-881D-BC3044D39F80}" type="pres">
      <dgm:prSet presAssocID="{BEC41E10-6B8C-4B61-AFFD-557279D2B0D9}" presName="parTxOnly" presStyleLbl="node1" presStyleIdx="0" presStyleCnt="5">
        <dgm:presLayoutVars>
          <dgm:chMax val="0"/>
          <dgm:chPref val="0"/>
          <dgm:bulletEnabled val="1"/>
        </dgm:presLayoutVars>
      </dgm:prSet>
      <dgm:spPr/>
      <dgm:t>
        <a:bodyPr/>
        <a:lstStyle/>
        <a:p>
          <a:endParaRPr lang="en-GB"/>
        </a:p>
      </dgm:t>
    </dgm:pt>
    <dgm:pt modelId="{222E98EC-7413-47F8-95AC-77398B1F9E4C}" type="pres">
      <dgm:prSet presAssocID="{B95488E7-1B6F-4148-8FE7-CC3DF5268981}" presName="parTxOnlySpace" presStyleCnt="0"/>
      <dgm:spPr/>
    </dgm:pt>
    <dgm:pt modelId="{DEB7CF37-2C64-4442-9FEF-1CF5090BFB23}" type="pres">
      <dgm:prSet presAssocID="{FD1A4CB7-407D-4F0D-B16D-C285609AFB65}" presName="parTxOnly" presStyleLbl="node1" presStyleIdx="1" presStyleCnt="5">
        <dgm:presLayoutVars>
          <dgm:chMax val="0"/>
          <dgm:chPref val="0"/>
          <dgm:bulletEnabled val="1"/>
        </dgm:presLayoutVars>
      </dgm:prSet>
      <dgm:spPr/>
      <dgm:t>
        <a:bodyPr/>
        <a:lstStyle/>
        <a:p>
          <a:endParaRPr lang="en-GB"/>
        </a:p>
      </dgm:t>
    </dgm:pt>
    <dgm:pt modelId="{8B058FDD-DCEC-49E9-95CE-F6FFFA2217D7}" type="pres">
      <dgm:prSet presAssocID="{3F6AB2E9-2919-4DBC-B5B8-2197CCB10ED2}" presName="parTxOnlySpace" presStyleCnt="0"/>
      <dgm:spPr/>
    </dgm:pt>
    <dgm:pt modelId="{CBF275B3-4EFA-41A7-BDBB-9E017204E46F}" type="pres">
      <dgm:prSet presAssocID="{F935A4E4-F080-41A3-A54D-BFF599B63B09}" presName="parTxOnly" presStyleLbl="node1" presStyleIdx="2" presStyleCnt="5">
        <dgm:presLayoutVars>
          <dgm:chMax val="0"/>
          <dgm:chPref val="0"/>
          <dgm:bulletEnabled val="1"/>
        </dgm:presLayoutVars>
      </dgm:prSet>
      <dgm:spPr/>
      <dgm:t>
        <a:bodyPr/>
        <a:lstStyle/>
        <a:p>
          <a:endParaRPr lang="en-GB"/>
        </a:p>
      </dgm:t>
    </dgm:pt>
    <dgm:pt modelId="{98B8AE79-DF62-4B78-BE4B-B8E941337C3E}" type="pres">
      <dgm:prSet presAssocID="{824D633F-D6C6-45B7-B59A-8760CB36FE9B}" presName="parTxOnlySpace" presStyleCnt="0"/>
      <dgm:spPr/>
    </dgm:pt>
    <dgm:pt modelId="{54638C3A-B7F5-4E8E-A315-36515C9812D4}" type="pres">
      <dgm:prSet presAssocID="{E4A3CD30-AB15-4769-B162-A865AB622CE7}" presName="parTxOnly" presStyleLbl="node1" presStyleIdx="3" presStyleCnt="5">
        <dgm:presLayoutVars>
          <dgm:chMax val="0"/>
          <dgm:chPref val="0"/>
          <dgm:bulletEnabled val="1"/>
        </dgm:presLayoutVars>
      </dgm:prSet>
      <dgm:spPr/>
      <dgm:t>
        <a:bodyPr/>
        <a:lstStyle/>
        <a:p>
          <a:endParaRPr lang="en-GB"/>
        </a:p>
      </dgm:t>
    </dgm:pt>
    <dgm:pt modelId="{253B1E40-6761-4F58-9FDD-2B7A672CB0D1}" type="pres">
      <dgm:prSet presAssocID="{B2A53B6C-8292-4CF4-8A3D-D195F09F10B5}" presName="parTxOnlySpace" presStyleCnt="0"/>
      <dgm:spPr/>
    </dgm:pt>
    <dgm:pt modelId="{175244C0-14DD-4155-98F0-1582235AA918}" type="pres">
      <dgm:prSet presAssocID="{760E4CA3-75A0-402E-8E48-466F27BC950A}" presName="parTxOnly" presStyleLbl="node1" presStyleIdx="4" presStyleCnt="5">
        <dgm:presLayoutVars>
          <dgm:chMax val="0"/>
          <dgm:chPref val="0"/>
          <dgm:bulletEnabled val="1"/>
        </dgm:presLayoutVars>
      </dgm:prSet>
      <dgm:spPr/>
      <dgm:t>
        <a:bodyPr/>
        <a:lstStyle/>
        <a:p>
          <a:endParaRPr lang="en-GB"/>
        </a:p>
      </dgm:t>
    </dgm:pt>
  </dgm:ptLst>
  <dgm:cxnLst>
    <dgm:cxn modelId="{D5155655-4537-45E5-B050-2C1680E19C96}" type="presOf" srcId="{BEC41E10-6B8C-4B61-AFFD-557279D2B0D9}" destId="{A91FEB77-0CC1-43B7-881D-BC3044D39F80}" srcOrd="0" destOrd="0" presId="urn:microsoft.com/office/officeart/2005/8/layout/chevron1"/>
    <dgm:cxn modelId="{F9CAC43F-BA26-423E-BCBB-94ABD8F54041}" srcId="{75907DC6-0A9D-4D8D-B8CC-4FB8C2A6BFBC}" destId="{760E4CA3-75A0-402E-8E48-466F27BC950A}" srcOrd="4" destOrd="0" parTransId="{C6977E0B-9D0B-463B-98F3-590547FD824C}" sibTransId="{F69262E6-3CFA-4834-B468-618694B437B6}"/>
    <dgm:cxn modelId="{F71E987B-C6CE-4DB4-B32B-85066B90A5C9}" srcId="{75907DC6-0A9D-4D8D-B8CC-4FB8C2A6BFBC}" destId="{BEC41E10-6B8C-4B61-AFFD-557279D2B0D9}" srcOrd="0" destOrd="0" parTransId="{BE3C14A6-BF6B-42D5-A9EA-1210624263B5}" sibTransId="{B95488E7-1B6F-4148-8FE7-CC3DF5268981}"/>
    <dgm:cxn modelId="{BD9B9503-3C81-408A-B373-8396AB54A558}" type="presOf" srcId="{75907DC6-0A9D-4D8D-B8CC-4FB8C2A6BFBC}" destId="{60FAA85C-421A-424B-8245-7D0082A64FAF}" srcOrd="0" destOrd="0" presId="urn:microsoft.com/office/officeart/2005/8/layout/chevron1"/>
    <dgm:cxn modelId="{B4812321-E77A-4C67-A9AF-6CBBAAE7C72B}" type="presOf" srcId="{E4A3CD30-AB15-4769-B162-A865AB622CE7}" destId="{54638C3A-B7F5-4E8E-A315-36515C9812D4}" srcOrd="0" destOrd="0" presId="urn:microsoft.com/office/officeart/2005/8/layout/chevron1"/>
    <dgm:cxn modelId="{1ED8B704-D893-47DB-A57E-60185ADD7F26}" type="presOf" srcId="{F935A4E4-F080-41A3-A54D-BFF599B63B09}" destId="{CBF275B3-4EFA-41A7-BDBB-9E017204E46F}" srcOrd="0" destOrd="0" presId="urn:microsoft.com/office/officeart/2005/8/layout/chevron1"/>
    <dgm:cxn modelId="{ECC10541-0DC2-49B4-AE52-6D4872AFCCE6}" srcId="{75907DC6-0A9D-4D8D-B8CC-4FB8C2A6BFBC}" destId="{E4A3CD30-AB15-4769-B162-A865AB622CE7}" srcOrd="3" destOrd="0" parTransId="{655D7B29-2F1C-41B4-85DF-E4FA3C9E0513}" sibTransId="{B2A53B6C-8292-4CF4-8A3D-D195F09F10B5}"/>
    <dgm:cxn modelId="{7CD13003-7DA0-46D3-925C-D96D78A5327D}" srcId="{75907DC6-0A9D-4D8D-B8CC-4FB8C2A6BFBC}" destId="{F935A4E4-F080-41A3-A54D-BFF599B63B09}" srcOrd="2" destOrd="0" parTransId="{50023FAC-701B-48D8-811E-C3ADCBBDE2A6}" sibTransId="{824D633F-D6C6-45B7-B59A-8760CB36FE9B}"/>
    <dgm:cxn modelId="{7B8A918A-C51B-43DB-A02E-FD2D9FD4EC1E}" srcId="{75907DC6-0A9D-4D8D-B8CC-4FB8C2A6BFBC}" destId="{FD1A4CB7-407D-4F0D-B16D-C285609AFB65}" srcOrd="1" destOrd="0" parTransId="{9D67EBD0-2EC7-47CE-B121-55BCC8872C64}" sibTransId="{3F6AB2E9-2919-4DBC-B5B8-2197CCB10ED2}"/>
    <dgm:cxn modelId="{B07462B1-83AD-43F7-9131-EB8288D3CC3A}" type="presOf" srcId="{760E4CA3-75A0-402E-8E48-466F27BC950A}" destId="{175244C0-14DD-4155-98F0-1582235AA918}" srcOrd="0" destOrd="0" presId="urn:microsoft.com/office/officeart/2005/8/layout/chevron1"/>
    <dgm:cxn modelId="{B3407996-35E1-4CB2-B10E-6B1C6C7D168B}" type="presOf" srcId="{FD1A4CB7-407D-4F0D-B16D-C285609AFB65}" destId="{DEB7CF37-2C64-4442-9FEF-1CF5090BFB23}" srcOrd="0" destOrd="0" presId="urn:microsoft.com/office/officeart/2005/8/layout/chevron1"/>
    <dgm:cxn modelId="{3EF15892-4D39-4ED1-B3AE-218300156E17}" type="presParOf" srcId="{60FAA85C-421A-424B-8245-7D0082A64FAF}" destId="{A91FEB77-0CC1-43B7-881D-BC3044D39F80}" srcOrd="0" destOrd="0" presId="urn:microsoft.com/office/officeart/2005/8/layout/chevron1"/>
    <dgm:cxn modelId="{A4E80FCA-BC8F-4155-A90A-DEDE050C208B}" type="presParOf" srcId="{60FAA85C-421A-424B-8245-7D0082A64FAF}" destId="{222E98EC-7413-47F8-95AC-77398B1F9E4C}" srcOrd="1" destOrd="0" presId="urn:microsoft.com/office/officeart/2005/8/layout/chevron1"/>
    <dgm:cxn modelId="{DF17C50E-44D8-4B8F-A523-68D81C18BB69}" type="presParOf" srcId="{60FAA85C-421A-424B-8245-7D0082A64FAF}" destId="{DEB7CF37-2C64-4442-9FEF-1CF5090BFB23}" srcOrd="2" destOrd="0" presId="urn:microsoft.com/office/officeart/2005/8/layout/chevron1"/>
    <dgm:cxn modelId="{629A86DC-D957-471C-A4DE-119AC0448165}" type="presParOf" srcId="{60FAA85C-421A-424B-8245-7D0082A64FAF}" destId="{8B058FDD-DCEC-49E9-95CE-F6FFFA2217D7}" srcOrd="3" destOrd="0" presId="urn:microsoft.com/office/officeart/2005/8/layout/chevron1"/>
    <dgm:cxn modelId="{A10B5433-D817-45D4-B07B-CD7B363B212A}" type="presParOf" srcId="{60FAA85C-421A-424B-8245-7D0082A64FAF}" destId="{CBF275B3-4EFA-41A7-BDBB-9E017204E46F}" srcOrd="4" destOrd="0" presId="urn:microsoft.com/office/officeart/2005/8/layout/chevron1"/>
    <dgm:cxn modelId="{F1039F49-F9A5-4E61-8554-D6FCC2000988}" type="presParOf" srcId="{60FAA85C-421A-424B-8245-7D0082A64FAF}" destId="{98B8AE79-DF62-4B78-BE4B-B8E941337C3E}" srcOrd="5" destOrd="0" presId="urn:microsoft.com/office/officeart/2005/8/layout/chevron1"/>
    <dgm:cxn modelId="{FEECE4FC-AB30-4ADA-BCAC-300E4F524E27}" type="presParOf" srcId="{60FAA85C-421A-424B-8245-7D0082A64FAF}" destId="{54638C3A-B7F5-4E8E-A315-36515C9812D4}" srcOrd="6" destOrd="0" presId="urn:microsoft.com/office/officeart/2005/8/layout/chevron1"/>
    <dgm:cxn modelId="{22C85A9A-66D9-4A85-9239-C4067448ADED}" type="presParOf" srcId="{60FAA85C-421A-424B-8245-7D0082A64FAF}" destId="{253B1E40-6761-4F58-9FDD-2B7A672CB0D1}" srcOrd="7" destOrd="0" presId="urn:microsoft.com/office/officeart/2005/8/layout/chevron1"/>
    <dgm:cxn modelId="{638F9F43-59A4-495F-84DF-B3CBA4CD510C}" type="presParOf" srcId="{60FAA85C-421A-424B-8245-7D0082A64FAF}" destId="{175244C0-14DD-4155-98F0-1582235AA91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907DC6-0A9D-4D8D-B8CC-4FB8C2A6BFBC}" type="doc">
      <dgm:prSet loTypeId="urn:microsoft.com/office/officeart/2005/8/layout/chevron1" loCatId="process" qsTypeId="urn:microsoft.com/office/officeart/2005/8/quickstyle/simple3" qsCatId="simple" csTypeId="urn:microsoft.com/office/officeart/2005/8/colors/colorful5" csCatId="colorful" phldr="1"/>
      <dgm:spPr/>
    </dgm:pt>
    <dgm:pt modelId="{BEC41E10-6B8C-4B61-AFFD-557279D2B0D9}">
      <dgm:prSet phldrT="[Texte]" custT="1"/>
      <dgm:spPr/>
      <dgm:t>
        <a:bodyPr/>
        <a:lstStyle/>
        <a:p>
          <a:r>
            <a:rPr lang="fr-FR" sz="1200" noProof="0" dirty="0" smtClean="0"/>
            <a:t>Externe/Connaître</a:t>
          </a:r>
          <a:endParaRPr lang="fr-FR" sz="1200" noProof="0" dirty="0"/>
        </a:p>
      </dgm:t>
    </dgm:pt>
    <dgm:pt modelId="{BE3C14A6-BF6B-42D5-A9EA-1210624263B5}" type="parTrans" cxnId="{F71E987B-C6CE-4DB4-B32B-85066B90A5C9}">
      <dgm:prSet/>
      <dgm:spPr/>
      <dgm:t>
        <a:bodyPr/>
        <a:lstStyle/>
        <a:p>
          <a:endParaRPr lang="en-GB" sz="1200"/>
        </a:p>
      </dgm:t>
    </dgm:pt>
    <dgm:pt modelId="{B95488E7-1B6F-4148-8FE7-CC3DF5268981}" type="sibTrans" cxnId="{F71E987B-C6CE-4DB4-B32B-85066B90A5C9}">
      <dgm:prSet/>
      <dgm:spPr/>
      <dgm:t>
        <a:bodyPr/>
        <a:lstStyle/>
        <a:p>
          <a:endParaRPr lang="en-GB" sz="1200"/>
        </a:p>
      </dgm:t>
    </dgm:pt>
    <dgm:pt modelId="{45B8619D-7346-42CB-BF4D-E3323025409D}">
      <dgm:prSet phldrT="[Texte]" custT="1"/>
      <dgm:spPr/>
      <dgm:t>
        <a:bodyPr/>
        <a:lstStyle/>
        <a:p>
          <a:r>
            <a:rPr lang="fr-FR" sz="1200" noProof="0" dirty="0" smtClean="0"/>
            <a:t>Intrusion/Entrer</a:t>
          </a:r>
          <a:endParaRPr lang="fr-FR" sz="1200" noProof="0" dirty="0"/>
        </a:p>
      </dgm:t>
    </dgm:pt>
    <dgm:pt modelId="{86DD942C-AD59-45A6-A7D7-D13C1EA6A508}" type="parTrans" cxnId="{B1BCA781-358D-4B1A-9A79-135D80FF93D7}">
      <dgm:prSet/>
      <dgm:spPr/>
      <dgm:t>
        <a:bodyPr/>
        <a:lstStyle/>
        <a:p>
          <a:endParaRPr lang="fr-FR" sz="1200"/>
        </a:p>
      </dgm:t>
    </dgm:pt>
    <dgm:pt modelId="{4D79987C-6B82-4269-8560-80DCC18D6091}" type="sibTrans" cxnId="{B1BCA781-358D-4B1A-9A79-135D80FF93D7}">
      <dgm:prSet/>
      <dgm:spPr/>
      <dgm:t>
        <a:bodyPr/>
        <a:lstStyle/>
        <a:p>
          <a:endParaRPr lang="fr-FR" sz="1200"/>
        </a:p>
      </dgm:t>
    </dgm:pt>
    <dgm:pt modelId="{B514E410-81D7-4761-A558-BED1C638C92E}">
      <dgm:prSet phldrT="[Texte]" custT="1"/>
      <dgm:spPr/>
      <dgm:t>
        <a:bodyPr/>
        <a:lstStyle/>
        <a:p>
          <a:r>
            <a:rPr lang="fr-FR" sz="1200" noProof="0" dirty="0" smtClean="0"/>
            <a:t>Interne/Trouver</a:t>
          </a:r>
          <a:endParaRPr lang="fr-FR" sz="1200" noProof="0" dirty="0"/>
        </a:p>
      </dgm:t>
    </dgm:pt>
    <dgm:pt modelId="{ADF828C7-415C-40FA-9C78-EDB96A20C6AC}" type="parTrans" cxnId="{76D8A918-E357-4BCA-A54B-64CD72EAEF19}">
      <dgm:prSet/>
      <dgm:spPr/>
      <dgm:t>
        <a:bodyPr/>
        <a:lstStyle/>
        <a:p>
          <a:endParaRPr lang="fr-FR" sz="1200"/>
        </a:p>
      </dgm:t>
    </dgm:pt>
    <dgm:pt modelId="{CA0A59FD-D0F4-4E98-9AC5-43435FB0C4BF}" type="sibTrans" cxnId="{76D8A918-E357-4BCA-A54B-64CD72EAEF19}">
      <dgm:prSet/>
      <dgm:spPr/>
      <dgm:t>
        <a:bodyPr/>
        <a:lstStyle/>
        <a:p>
          <a:endParaRPr lang="fr-FR" sz="1200"/>
        </a:p>
      </dgm:t>
    </dgm:pt>
    <dgm:pt modelId="{717DEE80-DA5D-4E6B-867A-20A8F6805F41}">
      <dgm:prSet phldrT="[Texte]" custT="1"/>
      <dgm:spPr/>
      <dgm:t>
        <a:bodyPr/>
        <a:lstStyle/>
        <a:p>
          <a:r>
            <a:rPr lang="fr-FR" sz="1200" noProof="0" dirty="0" smtClean="0"/>
            <a:t>Mouvement latéral</a:t>
          </a:r>
          <a:endParaRPr lang="fr-FR" sz="1200" noProof="0" dirty="0"/>
        </a:p>
      </dgm:t>
    </dgm:pt>
    <dgm:pt modelId="{8FD283AB-D33D-49DD-ADC6-FEB4249E2A2F}" type="parTrans" cxnId="{F197F46D-9E07-4481-9DAC-3DA28C39E870}">
      <dgm:prSet/>
      <dgm:spPr/>
      <dgm:t>
        <a:bodyPr/>
        <a:lstStyle/>
        <a:p>
          <a:endParaRPr lang="fr-FR" sz="1200"/>
        </a:p>
      </dgm:t>
    </dgm:pt>
    <dgm:pt modelId="{9CFC1DBE-53B9-493E-92C4-5F4428695049}" type="sibTrans" cxnId="{F197F46D-9E07-4481-9DAC-3DA28C39E870}">
      <dgm:prSet/>
      <dgm:spPr/>
      <dgm:t>
        <a:bodyPr/>
        <a:lstStyle/>
        <a:p>
          <a:endParaRPr lang="fr-FR" sz="1200"/>
        </a:p>
      </dgm:t>
    </dgm:pt>
    <dgm:pt modelId="{AD2ADA62-A85D-4CFD-A06D-EBCA5E266C01}">
      <dgm:prSet phldrT="[Texte]" custT="1"/>
      <dgm:spPr/>
      <dgm:t>
        <a:bodyPr/>
        <a:lstStyle/>
        <a:p>
          <a:r>
            <a:rPr lang="fr-FR" sz="1200" noProof="0" dirty="0" smtClean="0"/>
            <a:t>Exploitation</a:t>
          </a:r>
          <a:endParaRPr lang="fr-FR" sz="1200" noProof="0" dirty="0"/>
        </a:p>
      </dgm:t>
    </dgm:pt>
    <dgm:pt modelId="{627A8ACA-039F-4CB4-83F6-8A17DC62D1FC}" type="parTrans" cxnId="{DC19C212-3286-4684-8B4F-4FDBE2B0BD00}">
      <dgm:prSet/>
      <dgm:spPr/>
      <dgm:t>
        <a:bodyPr/>
        <a:lstStyle/>
        <a:p>
          <a:endParaRPr lang="fr-FR" sz="1200"/>
        </a:p>
      </dgm:t>
    </dgm:pt>
    <dgm:pt modelId="{0914ECF8-BC3A-4C0A-A4C6-1EC84253A5D4}" type="sibTrans" cxnId="{DC19C212-3286-4684-8B4F-4FDBE2B0BD00}">
      <dgm:prSet/>
      <dgm:spPr/>
      <dgm:t>
        <a:bodyPr/>
        <a:lstStyle/>
        <a:p>
          <a:endParaRPr lang="fr-FR" sz="1200"/>
        </a:p>
      </dgm:t>
    </dgm:pt>
    <dgm:pt modelId="{60FAA85C-421A-424B-8245-7D0082A64FAF}" type="pres">
      <dgm:prSet presAssocID="{75907DC6-0A9D-4D8D-B8CC-4FB8C2A6BFBC}" presName="Name0" presStyleCnt="0">
        <dgm:presLayoutVars>
          <dgm:dir/>
          <dgm:animLvl val="lvl"/>
          <dgm:resizeHandles val="exact"/>
        </dgm:presLayoutVars>
      </dgm:prSet>
      <dgm:spPr/>
    </dgm:pt>
    <dgm:pt modelId="{A91FEB77-0CC1-43B7-881D-BC3044D39F80}" type="pres">
      <dgm:prSet presAssocID="{BEC41E10-6B8C-4B61-AFFD-557279D2B0D9}" presName="parTxOnly" presStyleLbl="node1" presStyleIdx="0" presStyleCnt="5">
        <dgm:presLayoutVars>
          <dgm:chMax val="0"/>
          <dgm:chPref val="0"/>
          <dgm:bulletEnabled val="1"/>
        </dgm:presLayoutVars>
      </dgm:prSet>
      <dgm:spPr/>
      <dgm:t>
        <a:bodyPr/>
        <a:lstStyle/>
        <a:p>
          <a:endParaRPr lang="en-GB"/>
        </a:p>
      </dgm:t>
    </dgm:pt>
    <dgm:pt modelId="{222E98EC-7413-47F8-95AC-77398B1F9E4C}" type="pres">
      <dgm:prSet presAssocID="{B95488E7-1B6F-4148-8FE7-CC3DF5268981}" presName="parTxOnlySpace" presStyleCnt="0"/>
      <dgm:spPr/>
    </dgm:pt>
    <dgm:pt modelId="{CC0D2EB9-6E85-4215-A78A-0F436CF2846C}" type="pres">
      <dgm:prSet presAssocID="{45B8619D-7346-42CB-BF4D-E3323025409D}" presName="parTxOnly" presStyleLbl="node1" presStyleIdx="1" presStyleCnt="5">
        <dgm:presLayoutVars>
          <dgm:chMax val="0"/>
          <dgm:chPref val="0"/>
          <dgm:bulletEnabled val="1"/>
        </dgm:presLayoutVars>
      </dgm:prSet>
      <dgm:spPr/>
      <dgm:t>
        <a:bodyPr/>
        <a:lstStyle/>
        <a:p>
          <a:endParaRPr lang="fr-FR"/>
        </a:p>
      </dgm:t>
    </dgm:pt>
    <dgm:pt modelId="{F13AA2F9-6B54-4204-B2BA-B5E51AD69310}" type="pres">
      <dgm:prSet presAssocID="{4D79987C-6B82-4269-8560-80DCC18D6091}" presName="parTxOnlySpace" presStyleCnt="0"/>
      <dgm:spPr/>
    </dgm:pt>
    <dgm:pt modelId="{1757A250-43F5-4B1D-B2B2-76F203D006CE}" type="pres">
      <dgm:prSet presAssocID="{B514E410-81D7-4761-A558-BED1C638C92E}" presName="parTxOnly" presStyleLbl="node1" presStyleIdx="2" presStyleCnt="5">
        <dgm:presLayoutVars>
          <dgm:chMax val="0"/>
          <dgm:chPref val="0"/>
          <dgm:bulletEnabled val="1"/>
        </dgm:presLayoutVars>
      </dgm:prSet>
      <dgm:spPr/>
      <dgm:t>
        <a:bodyPr/>
        <a:lstStyle/>
        <a:p>
          <a:endParaRPr lang="fr-FR"/>
        </a:p>
      </dgm:t>
    </dgm:pt>
    <dgm:pt modelId="{0DA04676-8EBA-46D5-9C7D-E0B5F6F85689}" type="pres">
      <dgm:prSet presAssocID="{CA0A59FD-D0F4-4E98-9AC5-43435FB0C4BF}" presName="parTxOnlySpace" presStyleCnt="0"/>
      <dgm:spPr/>
    </dgm:pt>
    <dgm:pt modelId="{93209EFC-5F71-43E0-A56B-6F6E28CA753D}" type="pres">
      <dgm:prSet presAssocID="{717DEE80-DA5D-4E6B-867A-20A8F6805F41}" presName="parTxOnly" presStyleLbl="node1" presStyleIdx="3" presStyleCnt="5">
        <dgm:presLayoutVars>
          <dgm:chMax val="0"/>
          <dgm:chPref val="0"/>
          <dgm:bulletEnabled val="1"/>
        </dgm:presLayoutVars>
      </dgm:prSet>
      <dgm:spPr/>
      <dgm:t>
        <a:bodyPr/>
        <a:lstStyle/>
        <a:p>
          <a:endParaRPr lang="fr-FR"/>
        </a:p>
      </dgm:t>
    </dgm:pt>
    <dgm:pt modelId="{C73F6BE4-AC2B-4BAB-9CF3-597226339895}" type="pres">
      <dgm:prSet presAssocID="{9CFC1DBE-53B9-493E-92C4-5F4428695049}" presName="parTxOnlySpace" presStyleCnt="0"/>
      <dgm:spPr/>
    </dgm:pt>
    <dgm:pt modelId="{3EF84895-937D-48FB-A330-645600AA2020}" type="pres">
      <dgm:prSet presAssocID="{AD2ADA62-A85D-4CFD-A06D-EBCA5E266C01}" presName="parTxOnly" presStyleLbl="node1" presStyleIdx="4" presStyleCnt="5">
        <dgm:presLayoutVars>
          <dgm:chMax val="0"/>
          <dgm:chPref val="0"/>
          <dgm:bulletEnabled val="1"/>
        </dgm:presLayoutVars>
      </dgm:prSet>
      <dgm:spPr/>
      <dgm:t>
        <a:bodyPr/>
        <a:lstStyle/>
        <a:p>
          <a:endParaRPr lang="fr-FR"/>
        </a:p>
      </dgm:t>
    </dgm:pt>
  </dgm:ptLst>
  <dgm:cxnLst>
    <dgm:cxn modelId="{D5155655-4537-45E5-B050-2C1680E19C96}" type="presOf" srcId="{BEC41E10-6B8C-4B61-AFFD-557279D2B0D9}" destId="{A91FEB77-0CC1-43B7-881D-BC3044D39F80}" srcOrd="0" destOrd="0" presId="urn:microsoft.com/office/officeart/2005/8/layout/chevron1"/>
    <dgm:cxn modelId="{F197F46D-9E07-4481-9DAC-3DA28C39E870}" srcId="{75907DC6-0A9D-4D8D-B8CC-4FB8C2A6BFBC}" destId="{717DEE80-DA5D-4E6B-867A-20A8F6805F41}" srcOrd="3" destOrd="0" parTransId="{8FD283AB-D33D-49DD-ADC6-FEB4249E2A2F}" sibTransId="{9CFC1DBE-53B9-493E-92C4-5F4428695049}"/>
    <dgm:cxn modelId="{BD9B9503-3C81-408A-B373-8396AB54A558}" type="presOf" srcId="{75907DC6-0A9D-4D8D-B8CC-4FB8C2A6BFBC}" destId="{60FAA85C-421A-424B-8245-7D0082A64FAF}" srcOrd="0" destOrd="0" presId="urn:microsoft.com/office/officeart/2005/8/layout/chevron1"/>
    <dgm:cxn modelId="{B9096476-3D94-4BC0-90FC-AF4A42BEF94C}" type="presOf" srcId="{717DEE80-DA5D-4E6B-867A-20A8F6805F41}" destId="{93209EFC-5F71-43E0-A56B-6F6E28CA753D}" srcOrd="0" destOrd="0" presId="urn:microsoft.com/office/officeart/2005/8/layout/chevron1"/>
    <dgm:cxn modelId="{F71E987B-C6CE-4DB4-B32B-85066B90A5C9}" srcId="{75907DC6-0A9D-4D8D-B8CC-4FB8C2A6BFBC}" destId="{BEC41E10-6B8C-4B61-AFFD-557279D2B0D9}" srcOrd="0" destOrd="0" parTransId="{BE3C14A6-BF6B-42D5-A9EA-1210624263B5}" sibTransId="{B95488E7-1B6F-4148-8FE7-CC3DF5268981}"/>
    <dgm:cxn modelId="{C3E7487B-6068-4BB3-B3B4-A4B953627C59}" type="presOf" srcId="{AD2ADA62-A85D-4CFD-A06D-EBCA5E266C01}" destId="{3EF84895-937D-48FB-A330-645600AA2020}" srcOrd="0" destOrd="0" presId="urn:microsoft.com/office/officeart/2005/8/layout/chevron1"/>
    <dgm:cxn modelId="{DC19C212-3286-4684-8B4F-4FDBE2B0BD00}" srcId="{75907DC6-0A9D-4D8D-B8CC-4FB8C2A6BFBC}" destId="{AD2ADA62-A85D-4CFD-A06D-EBCA5E266C01}" srcOrd="4" destOrd="0" parTransId="{627A8ACA-039F-4CB4-83F6-8A17DC62D1FC}" sibTransId="{0914ECF8-BC3A-4C0A-A4C6-1EC84253A5D4}"/>
    <dgm:cxn modelId="{B1BCA781-358D-4B1A-9A79-135D80FF93D7}" srcId="{75907DC6-0A9D-4D8D-B8CC-4FB8C2A6BFBC}" destId="{45B8619D-7346-42CB-BF4D-E3323025409D}" srcOrd="1" destOrd="0" parTransId="{86DD942C-AD59-45A6-A7D7-D13C1EA6A508}" sibTransId="{4D79987C-6B82-4269-8560-80DCC18D6091}"/>
    <dgm:cxn modelId="{76D8A918-E357-4BCA-A54B-64CD72EAEF19}" srcId="{75907DC6-0A9D-4D8D-B8CC-4FB8C2A6BFBC}" destId="{B514E410-81D7-4761-A558-BED1C638C92E}" srcOrd="2" destOrd="0" parTransId="{ADF828C7-415C-40FA-9C78-EDB96A20C6AC}" sibTransId="{CA0A59FD-D0F4-4E98-9AC5-43435FB0C4BF}"/>
    <dgm:cxn modelId="{92D8A16B-BE77-4DF9-82AA-227F045C4448}" type="presOf" srcId="{45B8619D-7346-42CB-BF4D-E3323025409D}" destId="{CC0D2EB9-6E85-4215-A78A-0F436CF2846C}" srcOrd="0" destOrd="0" presId="urn:microsoft.com/office/officeart/2005/8/layout/chevron1"/>
    <dgm:cxn modelId="{07421688-2F1D-4502-8D4D-8531E0ADF6D4}" type="presOf" srcId="{B514E410-81D7-4761-A558-BED1C638C92E}" destId="{1757A250-43F5-4B1D-B2B2-76F203D006CE}" srcOrd="0" destOrd="0" presId="urn:microsoft.com/office/officeart/2005/8/layout/chevron1"/>
    <dgm:cxn modelId="{3EF15892-4D39-4ED1-B3AE-218300156E17}" type="presParOf" srcId="{60FAA85C-421A-424B-8245-7D0082A64FAF}" destId="{A91FEB77-0CC1-43B7-881D-BC3044D39F80}" srcOrd="0" destOrd="0" presId="urn:microsoft.com/office/officeart/2005/8/layout/chevron1"/>
    <dgm:cxn modelId="{A4E80FCA-BC8F-4155-A90A-DEDE050C208B}" type="presParOf" srcId="{60FAA85C-421A-424B-8245-7D0082A64FAF}" destId="{222E98EC-7413-47F8-95AC-77398B1F9E4C}" srcOrd="1" destOrd="0" presId="urn:microsoft.com/office/officeart/2005/8/layout/chevron1"/>
    <dgm:cxn modelId="{BAE05AD8-0795-4E34-8F2C-D3219285DF45}" type="presParOf" srcId="{60FAA85C-421A-424B-8245-7D0082A64FAF}" destId="{CC0D2EB9-6E85-4215-A78A-0F436CF2846C}" srcOrd="2" destOrd="0" presId="urn:microsoft.com/office/officeart/2005/8/layout/chevron1"/>
    <dgm:cxn modelId="{9104CFC4-6A9F-4928-A3AB-B3AA9790A8D3}" type="presParOf" srcId="{60FAA85C-421A-424B-8245-7D0082A64FAF}" destId="{F13AA2F9-6B54-4204-B2BA-B5E51AD69310}" srcOrd="3" destOrd="0" presId="urn:microsoft.com/office/officeart/2005/8/layout/chevron1"/>
    <dgm:cxn modelId="{CE2DC496-8551-414E-B2A3-D9EAF76C3728}" type="presParOf" srcId="{60FAA85C-421A-424B-8245-7D0082A64FAF}" destId="{1757A250-43F5-4B1D-B2B2-76F203D006CE}" srcOrd="4" destOrd="0" presId="urn:microsoft.com/office/officeart/2005/8/layout/chevron1"/>
    <dgm:cxn modelId="{795EF6E1-48AD-4D66-BD8F-80934C16A9C1}" type="presParOf" srcId="{60FAA85C-421A-424B-8245-7D0082A64FAF}" destId="{0DA04676-8EBA-46D5-9C7D-E0B5F6F85689}" srcOrd="5" destOrd="0" presId="urn:microsoft.com/office/officeart/2005/8/layout/chevron1"/>
    <dgm:cxn modelId="{65D178F5-0915-4B2F-A731-A5CA2E1F7C64}" type="presParOf" srcId="{60FAA85C-421A-424B-8245-7D0082A64FAF}" destId="{93209EFC-5F71-43E0-A56B-6F6E28CA753D}" srcOrd="6" destOrd="0" presId="urn:microsoft.com/office/officeart/2005/8/layout/chevron1"/>
    <dgm:cxn modelId="{59792EF9-9928-4A7A-A732-0A8E14DC23DF}" type="presParOf" srcId="{60FAA85C-421A-424B-8245-7D0082A64FAF}" destId="{C73F6BE4-AC2B-4BAB-9CF3-597226339895}" srcOrd="7" destOrd="0" presId="urn:microsoft.com/office/officeart/2005/8/layout/chevron1"/>
    <dgm:cxn modelId="{1B142E27-BB8C-44C6-B9EB-389630A8EE60}" type="presParOf" srcId="{60FAA85C-421A-424B-8245-7D0082A64FAF}" destId="{3EF84895-937D-48FB-A330-645600AA2020}"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907DC6-0A9D-4D8D-B8CC-4FB8C2A6BFBC}" type="doc">
      <dgm:prSet loTypeId="urn:microsoft.com/office/officeart/2005/8/layout/chevron1" loCatId="process" qsTypeId="urn:microsoft.com/office/officeart/2005/8/quickstyle/simple3" qsCatId="simple" csTypeId="urn:microsoft.com/office/officeart/2005/8/colors/colorful5" csCatId="colorful" phldr="1"/>
      <dgm:spPr/>
    </dgm:pt>
    <dgm:pt modelId="{BEC41E10-6B8C-4B61-AFFD-557279D2B0D9}">
      <dgm:prSet phldrT="[Texte]" custT="1"/>
      <dgm:spPr/>
      <dgm:t>
        <a:bodyPr/>
        <a:lstStyle/>
        <a:p>
          <a:r>
            <a:rPr lang="fr-FR" sz="1200" noProof="0" dirty="0" smtClean="0"/>
            <a:t>Externe/Connaître</a:t>
          </a:r>
          <a:endParaRPr lang="fr-FR" sz="1200" noProof="0" dirty="0"/>
        </a:p>
      </dgm:t>
    </dgm:pt>
    <dgm:pt modelId="{BE3C14A6-BF6B-42D5-A9EA-1210624263B5}" type="parTrans" cxnId="{F71E987B-C6CE-4DB4-B32B-85066B90A5C9}">
      <dgm:prSet/>
      <dgm:spPr/>
      <dgm:t>
        <a:bodyPr/>
        <a:lstStyle/>
        <a:p>
          <a:endParaRPr lang="en-GB" sz="1200"/>
        </a:p>
      </dgm:t>
    </dgm:pt>
    <dgm:pt modelId="{B95488E7-1B6F-4148-8FE7-CC3DF5268981}" type="sibTrans" cxnId="{F71E987B-C6CE-4DB4-B32B-85066B90A5C9}">
      <dgm:prSet/>
      <dgm:spPr/>
      <dgm:t>
        <a:bodyPr/>
        <a:lstStyle/>
        <a:p>
          <a:endParaRPr lang="en-GB" sz="1200"/>
        </a:p>
      </dgm:t>
    </dgm:pt>
    <dgm:pt modelId="{FD1A4CB7-407D-4F0D-B16D-C285609AFB65}">
      <dgm:prSet phldrT="[Texte]" custT="1"/>
      <dgm:spPr/>
      <dgm:t>
        <a:bodyPr/>
        <a:lstStyle/>
        <a:p>
          <a:r>
            <a:rPr lang="fr-FR" sz="1200" noProof="0" dirty="0" smtClean="0"/>
            <a:t>Intrusion/Entrer</a:t>
          </a:r>
          <a:endParaRPr lang="fr-FR" sz="1200" noProof="0" dirty="0"/>
        </a:p>
      </dgm:t>
    </dgm:pt>
    <dgm:pt modelId="{9D67EBD0-2EC7-47CE-B121-55BCC8872C64}" type="parTrans" cxnId="{7B8A918A-C51B-43DB-A02E-FD2D9FD4EC1E}">
      <dgm:prSet/>
      <dgm:spPr/>
      <dgm:t>
        <a:bodyPr/>
        <a:lstStyle/>
        <a:p>
          <a:endParaRPr lang="en-GB" sz="1200"/>
        </a:p>
      </dgm:t>
    </dgm:pt>
    <dgm:pt modelId="{3F6AB2E9-2919-4DBC-B5B8-2197CCB10ED2}" type="sibTrans" cxnId="{7B8A918A-C51B-43DB-A02E-FD2D9FD4EC1E}">
      <dgm:prSet/>
      <dgm:spPr/>
      <dgm:t>
        <a:bodyPr/>
        <a:lstStyle/>
        <a:p>
          <a:endParaRPr lang="en-GB" sz="1200"/>
        </a:p>
      </dgm:t>
    </dgm:pt>
    <dgm:pt modelId="{F935A4E4-F080-41A3-A54D-BFF599B63B09}">
      <dgm:prSet phldrT="[Texte]" custT="1"/>
      <dgm:spPr/>
      <dgm:t>
        <a:bodyPr/>
        <a:lstStyle/>
        <a:p>
          <a:r>
            <a:rPr lang="fr-FR" sz="1200" noProof="0" dirty="0" smtClean="0"/>
            <a:t>Interne/Trouver</a:t>
          </a:r>
          <a:endParaRPr lang="fr-FR" sz="1200" noProof="0" dirty="0"/>
        </a:p>
      </dgm:t>
    </dgm:pt>
    <dgm:pt modelId="{50023FAC-701B-48D8-811E-C3ADCBBDE2A6}" type="parTrans" cxnId="{7CD13003-7DA0-46D3-925C-D96D78A5327D}">
      <dgm:prSet/>
      <dgm:spPr/>
      <dgm:t>
        <a:bodyPr/>
        <a:lstStyle/>
        <a:p>
          <a:endParaRPr lang="en-GB" sz="1200"/>
        </a:p>
      </dgm:t>
    </dgm:pt>
    <dgm:pt modelId="{824D633F-D6C6-45B7-B59A-8760CB36FE9B}" type="sibTrans" cxnId="{7CD13003-7DA0-46D3-925C-D96D78A5327D}">
      <dgm:prSet/>
      <dgm:spPr/>
      <dgm:t>
        <a:bodyPr/>
        <a:lstStyle/>
        <a:p>
          <a:endParaRPr lang="en-GB" sz="1200"/>
        </a:p>
      </dgm:t>
    </dgm:pt>
    <dgm:pt modelId="{760E4CA3-75A0-402E-8E48-466F27BC950A}">
      <dgm:prSet phldrT="[Texte]" custT="1"/>
      <dgm:spPr/>
      <dgm:t>
        <a:bodyPr/>
        <a:lstStyle/>
        <a:p>
          <a:r>
            <a:rPr lang="fr-FR" sz="1200" noProof="0" dirty="0" smtClean="0"/>
            <a:t>Exploitation</a:t>
          </a:r>
          <a:endParaRPr lang="fr-FR" sz="1200" noProof="0" dirty="0"/>
        </a:p>
      </dgm:t>
    </dgm:pt>
    <dgm:pt modelId="{C6977E0B-9D0B-463B-98F3-590547FD824C}" type="parTrans" cxnId="{F9CAC43F-BA26-423E-BCBB-94ABD8F54041}">
      <dgm:prSet/>
      <dgm:spPr/>
      <dgm:t>
        <a:bodyPr/>
        <a:lstStyle/>
        <a:p>
          <a:endParaRPr lang="en-GB" sz="1200"/>
        </a:p>
      </dgm:t>
    </dgm:pt>
    <dgm:pt modelId="{F69262E6-3CFA-4834-B468-618694B437B6}" type="sibTrans" cxnId="{F9CAC43F-BA26-423E-BCBB-94ABD8F54041}">
      <dgm:prSet/>
      <dgm:spPr/>
      <dgm:t>
        <a:bodyPr/>
        <a:lstStyle/>
        <a:p>
          <a:endParaRPr lang="en-GB" sz="1200"/>
        </a:p>
      </dgm:t>
    </dgm:pt>
    <dgm:pt modelId="{1D936F77-7372-4698-A2C9-0C906E9DCA76}">
      <dgm:prSet phldrT="[Texte]" custT="1"/>
      <dgm:spPr/>
      <dgm:t>
        <a:bodyPr/>
        <a:lstStyle/>
        <a:p>
          <a:r>
            <a:rPr lang="fr-FR" sz="1200" noProof="0" dirty="0" smtClean="0"/>
            <a:t>Mouvement latéral</a:t>
          </a:r>
          <a:endParaRPr lang="fr-FR" sz="1200" noProof="0" dirty="0"/>
        </a:p>
      </dgm:t>
    </dgm:pt>
    <dgm:pt modelId="{86A3F9C3-8080-4F49-AA9C-042F29C3A26A}" type="parTrans" cxnId="{F136A9BE-3183-4E69-B0B3-2DB9E6158C52}">
      <dgm:prSet/>
      <dgm:spPr/>
      <dgm:t>
        <a:bodyPr/>
        <a:lstStyle/>
        <a:p>
          <a:endParaRPr lang="fr-FR"/>
        </a:p>
      </dgm:t>
    </dgm:pt>
    <dgm:pt modelId="{33D96F73-3377-4F8F-8571-E00344282FCF}" type="sibTrans" cxnId="{F136A9BE-3183-4E69-B0B3-2DB9E6158C52}">
      <dgm:prSet/>
      <dgm:spPr/>
      <dgm:t>
        <a:bodyPr/>
        <a:lstStyle/>
        <a:p>
          <a:endParaRPr lang="fr-FR"/>
        </a:p>
      </dgm:t>
    </dgm:pt>
    <dgm:pt modelId="{60FAA85C-421A-424B-8245-7D0082A64FAF}" type="pres">
      <dgm:prSet presAssocID="{75907DC6-0A9D-4D8D-B8CC-4FB8C2A6BFBC}" presName="Name0" presStyleCnt="0">
        <dgm:presLayoutVars>
          <dgm:dir/>
          <dgm:animLvl val="lvl"/>
          <dgm:resizeHandles val="exact"/>
        </dgm:presLayoutVars>
      </dgm:prSet>
      <dgm:spPr/>
    </dgm:pt>
    <dgm:pt modelId="{A91FEB77-0CC1-43B7-881D-BC3044D39F80}" type="pres">
      <dgm:prSet presAssocID="{BEC41E10-6B8C-4B61-AFFD-557279D2B0D9}" presName="parTxOnly" presStyleLbl="node1" presStyleIdx="0" presStyleCnt="5">
        <dgm:presLayoutVars>
          <dgm:chMax val="0"/>
          <dgm:chPref val="0"/>
          <dgm:bulletEnabled val="1"/>
        </dgm:presLayoutVars>
      </dgm:prSet>
      <dgm:spPr/>
      <dgm:t>
        <a:bodyPr/>
        <a:lstStyle/>
        <a:p>
          <a:endParaRPr lang="en-GB"/>
        </a:p>
      </dgm:t>
    </dgm:pt>
    <dgm:pt modelId="{222E98EC-7413-47F8-95AC-77398B1F9E4C}" type="pres">
      <dgm:prSet presAssocID="{B95488E7-1B6F-4148-8FE7-CC3DF5268981}" presName="parTxOnlySpace" presStyleCnt="0"/>
      <dgm:spPr/>
    </dgm:pt>
    <dgm:pt modelId="{DEB7CF37-2C64-4442-9FEF-1CF5090BFB23}" type="pres">
      <dgm:prSet presAssocID="{FD1A4CB7-407D-4F0D-B16D-C285609AFB65}" presName="parTxOnly" presStyleLbl="node1" presStyleIdx="1" presStyleCnt="5">
        <dgm:presLayoutVars>
          <dgm:chMax val="0"/>
          <dgm:chPref val="0"/>
          <dgm:bulletEnabled val="1"/>
        </dgm:presLayoutVars>
      </dgm:prSet>
      <dgm:spPr/>
      <dgm:t>
        <a:bodyPr/>
        <a:lstStyle/>
        <a:p>
          <a:endParaRPr lang="en-GB"/>
        </a:p>
      </dgm:t>
    </dgm:pt>
    <dgm:pt modelId="{8B058FDD-DCEC-49E9-95CE-F6FFFA2217D7}" type="pres">
      <dgm:prSet presAssocID="{3F6AB2E9-2919-4DBC-B5B8-2197CCB10ED2}" presName="parTxOnlySpace" presStyleCnt="0"/>
      <dgm:spPr/>
    </dgm:pt>
    <dgm:pt modelId="{CBF275B3-4EFA-41A7-BDBB-9E017204E46F}" type="pres">
      <dgm:prSet presAssocID="{F935A4E4-F080-41A3-A54D-BFF599B63B09}" presName="parTxOnly" presStyleLbl="node1" presStyleIdx="2" presStyleCnt="5">
        <dgm:presLayoutVars>
          <dgm:chMax val="0"/>
          <dgm:chPref val="0"/>
          <dgm:bulletEnabled val="1"/>
        </dgm:presLayoutVars>
      </dgm:prSet>
      <dgm:spPr/>
      <dgm:t>
        <a:bodyPr/>
        <a:lstStyle/>
        <a:p>
          <a:endParaRPr lang="en-GB"/>
        </a:p>
      </dgm:t>
    </dgm:pt>
    <dgm:pt modelId="{98B8AE79-DF62-4B78-BE4B-B8E941337C3E}" type="pres">
      <dgm:prSet presAssocID="{824D633F-D6C6-45B7-B59A-8760CB36FE9B}" presName="parTxOnlySpace" presStyleCnt="0"/>
      <dgm:spPr/>
    </dgm:pt>
    <dgm:pt modelId="{B0493CAC-7F5B-4940-9946-5363968EBEE5}" type="pres">
      <dgm:prSet presAssocID="{1D936F77-7372-4698-A2C9-0C906E9DCA76}" presName="parTxOnly" presStyleLbl="node1" presStyleIdx="3" presStyleCnt="5">
        <dgm:presLayoutVars>
          <dgm:chMax val="0"/>
          <dgm:chPref val="0"/>
          <dgm:bulletEnabled val="1"/>
        </dgm:presLayoutVars>
      </dgm:prSet>
      <dgm:spPr/>
      <dgm:t>
        <a:bodyPr/>
        <a:lstStyle/>
        <a:p>
          <a:endParaRPr lang="fr-FR"/>
        </a:p>
      </dgm:t>
    </dgm:pt>
    <dgm:pt modelId="{48B48760-FFB8-4522-9D3F-9CAB57E1913B}" type="pres">
      <dgm:prSet presAssocID="{33D96F73-3377-4F8F-8571-E00344282FCF}" presName="parTxOnlySpace" presStyleCnt="0"/>
      <dgm:spPr/>
    </dgm:pt>
    <dgm:pt modelId="{175244C0-14DD-4155-98F0-1582235AA918}" type="pres">
      <dgm:prSet presAssocID="{760E4CA3-75A0-402E-8E48-466F27BC950A}" presName="parTxOnly" presStyleLbl="node1" presStyleIdx="4" presStyleCnt="5">
        <dgm:presLayoutVars>
          <dgm:chMax val="0"/>
          <dgm:chPref val="0"/>
          <dgm:bulletEnabled val="1"/>
        </dgm:presLayoutVars>
      </dgm:prSet>
      <dgm:spPr/>
      <dgm:t>
        <a:bodyPr/>
        <a:lstStyle/>
        <a:p>
          <a:endParaRPr lang="en-GB"/>
        </a:p>
      </dgm:t>
    </dgm:pt>
  </dgm:ptLst>
  <dgm:cxnLst>
    <dgm:cxn modelId="{1ED8B704-D893-47DB-A57E-60185ADD7F26}" type="presOf" srcId="{F935A4E4-F080-41A3-A54D-BFF599B63B09}" destId="{CBF275B3-4EFA-41A7-BDBB-9E017204E46F}" srcOrd="0" destOrd="0" presId="urn:microsoft.com/office/officeart/2005/8/layout/chevron1"/>
    <dgm:cxn modelId="{7CD13003-7DA0-46D3-925C-D96D78A5327D}" srcId="{75907DC6-0A9D-4D8D-B8CC-4FB8C2A6BFBC}" destId="{F935A4E4-F080-41A3-A54D-BFF599B63B09}" srcOrd="2" destOrd="0" parTransId="{50023FAC-701B-48D8-811E-C3ADCBBDE2A6}" sibTransId="{824D633F-D6C6-45B7-B59A-8760CB36FE9B}"/>
    <dgm:cxn modelId="{D5155655-4537-45E5-B050-2C1680E19C96}" type="presOf" srcId="{BEC41E10-6B8C-4B61-AFFD-557279D2B0D9}" destId="{A91FEB77-0CC1-43B7-881D-BC3044D39F80}" srcOrd="0" destOrd="0" presId="urn:microsoft.com/office/officeart/2005/8/layout/chevron1"/>
    <dgm:cxn modelId="{BD9B9503-3C81-408A-B373-8396AB54A558}" type="presOf" srcId="{75907DC6-0A9D-4D8D-B8CC-4FB8C2A6BFBC}" destId="{60FAA85C-421A-424B-8245-7D0082A64FAF}" srcOrd="0" destOrd="0" presId="urn:microsoft.com/office/officeart/2005/8/layout/chevron1"/>
    <dgm:cxn modelId="{7B8A918A-C51B-43DB-A02E-FD2D9FD4EC1E}" srcId="{75907DC6-0A9D-4D8D-B8CC-4FB8C2A6BFBC}" destId="{FD1A4CB7-407D-4F0D-B16D-C285609AFB65}" srcOrd="1" destOrd="0" parTransId="{9D67EBD0-2EC7-47CE-B121-55BCC8872C64}" sibTransId="{3F6AB2E9-2919-4DBC-B5B8-2197CCB10ED2}"/>
    <dgm:cxn modelId="{B3407996-35E1-4CB2-B10E-6B1C6C7D168B}" type="presOf" srcId="{FD1A4CB7-407D-4F0D-B16D-C285609AFB65}" destId="{DEB7CF37-2C64-4442-9FEF-1CF5090BFB23}" srcOrd="0" destOrd="0" presId="urn:microsoft.com/office/officeart/2005/8/layout/chevron1"/>
    <dgm:cxn modelId="{B07462B1-83AD-43F7-9131-EB8288D3CC3A}" type="presOf" srcId="{760E4CA3-75A0-402E-8E48-466F27BC950A}" destId="{175244C0-14DD-4155-98F0-1582235AA918}" srcOrd="0" destOrd="0" presId="urn:microsoft.com/office/officeart/2005/8/layout/chevron1"/>
    <dgm:cxn modelId="{F71E987B-C6CE-4DB4-B32B-85066B90A5C9}" srcId="{75907DC6-0A9D-4D8D-B8CC-4FB8C2A6BFBC}" destId="{BEC41E10-6B8C-4B61-AFFD-557279D2B0D9}" srcOrd="0" destOrd="0" parTransId="{BE3C14A6-BF6B-42D5-A9EA-1210624263B5}" sibTransId="{B95488E7-1B6F-4148-8FE7-CC3DF5268981}"/>
    <dgm:cxn modelId="{F136A9BE-3183-4E69-B0B3-2DB9E6158C52}" srcId="{75907DC6-0A9D-4D8D-B8CC-4FB8C2A6BFBC}" destId="{1D936F77-7372-4698-A2C9-0C906E9DCA76}" srcOrd="3" destOrd="0" parTransId="{86A3F9C3-8080-4F49-AA9C-042F29C3A26A}" sibTransId="{33D96F73-3377-4F8F-8571-E00344282FCF}"/>
    <dgm:cxn modelId="{C8FA92ED-2229-4639-8441-46D9F5CB30CD}" type="presOf" srcId="{1D936F77-7372-4698-A2C9-0C906E9DCA76}" destId="{B0493CAC-7F5B-4940-9946-5363968EBEE5}" srcOrd="0" destOrd="0" presId="urn:microsoft.com/office/officeart/2005/8/layout/chevron1"/>
    <dgm:cxn modelId="{F9CAC43F-BA26-423E-BCBB-94ABD8F54041}" srcId="{75907DC6-0A9D-4D8D-B8CC-4FB8C2A6BFBC}" destId="{760E4CA3-75A0-402E-8E48-466F27BC950A}" srcOrd="4" destOrd="0" parTransId="{C6977E0B-9D0B-463B-98F3-590547FD824C}" sibTransId="{F69262E6-3CFA-4834-B468-618694B437B6}"/>
    <dgm:cxn modelId="{3EF15892-4D39-4ED1-B3AE-218300156E17}" type="presParOf" srcId="{60FAA85C-421A-424B-8245-7D0082A64FAF}" destId="{A91FEB77-0CC1-43B7-881D-BC3044D39F80}" srcOrd="0" destOrd="0" presId="urn:microsoft.com/office/officeart/2005/8/layout/chevron1"/>
    <dgm:cxn modelId="{A4E80FCA-BC8F-4155-A90A-DEDE050C208B}" type="presParOf" srcId="{60FAA85C-421A-424B-8245-7D0082A64FAF}" destId="{222E98EC-7413-47F8-95AC-77398B1F9E4C}" srcOrd="1" destOrd="0" presId="urn:microsoft.com/office/officeart/2005/8/layout/chevron1"/>
    <dgm:cxn modelId="{DF17C50E-44D8-4B8F-A523-68D81C18BB69}" type="presParOf" srcId="{60FAA85C-421A-424B-8245-7D0082A64FAF}" destId="{DEB7CF37-2C64-4442-9FEF-1CF5090BFB23}" srcOrd="2" destOrd="0" presId="urn:microsoft.com/office/officeart/2005/8/layout/chevron1"/>
    <dgm:cxn modelId="{629A86DC-D957-471C-A4DE-119AC0448165}" type="presParOf" srcId="{60FAA85C-421A-424B-8245-7D0082A64FAF}" destId="{8B058FDD-DCEC-49E9-95CE-F6FFFA2217D7}" srcOrd="3" destOrd="0" presId="urn:microsoft.com/office/officeart/2005/8/layout/chevron1"/>
    <dgm:cxn modelId="{A10B5433-D817-45D4-B07B-CD7B363B212A}" type="presParOf" srcId="{60FAA85C-421A-424B-8245-7D0082A64FAF}" destId="{CBF275B3-4EFA-41A7-BDBB-9E017204E46F}" srcOrd="4" destOrd="0" presId="urn:microsoft.com/office/officeart/2005/8/layout/chevron1"/>
    <dgm:cxn modelId="{F1039F49-F9A5-4E61-8554-D6FCC2000988}" type="presParOf" srcId="{60FAA85C-421A-424B-8245-7D0082A64FAF}" destId="{98B8AE79-DF62-4B78-BE4B-B8E941337C3E}" srcOrd="5" destOrd="0" presId="urn:microsoft.com/office/officeart/2005/8/layout/chevron1"/>
    <dgm:cxn modelId="{B3A85EE6-9C82-4F21-B210-0807BDED32CE}" type="presParOf" srcId="{60FAA85C-421A-424B-8245-7D0082A64FAF}" destId="{B0493CAC-7F5B-4940-9946-5363968EBEE5}" srcOrd="6" destOrd="0" presId="urn:microsoft.com/office/officeart/2005/8/layout/chevron1"/>
    <dgm:cxn modelId="{9D5C0754-E8A4-4F5B-871B-89CE7D1F0CF1}" type="presParOf" srcId="{60FAA85C-421A-424B-8245-7D0082A64FAF}" destId="{48B48760-FFB8-4522-9D3F-9CAB57E1913B}" srcOrd="7" destOrd="0" presId="urn:microsoft.com/office/officeart/2005/8/layout/chevron1"/>
    <dgm:cxn modelId="{638F9F43-59A4-495F-84DF-B3CBA4CD510C}" type="presParOf" srcId="{60FAA85C-421A-424B-8245-7D0082A64FAF}" destId="{175244C0-14DD-4155-98F0-1582235AA91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EB77-0CC1-43B7-881D-BC3044D39F80}">
      <dsp:nvSpPr>
        <dsp:cNvPr id="0" name=""/>
        <dsp:cNvSpPr/>
      </dsp:nvSpPr>
      <dsp:spPr>
        <a:xfrm>
          <a:off x="2332" y="0"/>
          <a:ext cx="2075976" cy="288031"/>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Externe/Connaître</a:t>
          </a:r>
          <a:endParaRPr lang="fr-FR" sz="1200" kern="1200" noProof="0" dirty="0"/>
        </a:p>
      </dsp:txBody>
      <dsp:txXfrm>
        <a:off x="146348" y="0"/>
        <a:ext cx="1787945" cy="288031"/>
      </dsp:txXfrm>
    </dsp:sp>
    <dsp:sp modelId="{DEB7CF37-2C64-4442-9FEF-1CF5090BFB23}">
      <dsp:nvSpPr>
        <dsp:cNvPr id="0" name=""/>
        <dsp:cNvSpPr/>
      </dsp:nvSpPr>
      <dsp:spPr>
        <a:xfrm>
          <a:off x="1870711" y="0"/>
          <a:ext cx="2075976" cy="288031"/>
        </a:xfrm>
        <a:prstGeom prst="chevron">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Intrusion/Entrer</a:t>
          </a:r>
          <a:endParaRPr lang="fr-FR" sz="1200" kern="1200" noProof="0" dirty="0"/>
        </a:p>
      </dsp:txBody>
      <dsp:txXfrm>
        <a:off x="2014727" y="0"/>
        <a:ext cx="1787945" cy="288031"/>
      </dsp:txXfrm>
    </dsp:sp>
    <dsp:sp modelId="{CBF275B3-4EFA-41A7-BDBB-9E017204E46F}">
      <dsp:nvSpPr>
        <dsp:cNvPr id="0" name=""/>
        <dsp:cNvSpPr/>
      </dsp:nvSpPr>
      <dsp:spPr>
        <a:xfrm>
          <a:off x="3739089" y="0"/>
          <a:ext cx="2075976" cy="288031"/>
        </a:xfrm>
        <a:prstGeom prst="chevron">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Interne/Trouver</a:t>
          </a:r>
          <a:endParaRPr lang="fr-FR" sz="1200" kern="1200" noProof="0" dirty="0"/>
        </a:p>
      </dsp:txBody>
      <dsp:txXfrm>
        <a:off x="3883105" y="0"/>
        <a:ext cx="1787945" cy="288031"/>
      </dsp:txXfrm>
    </dsp:sp>
    <dsp:sp modelId="{54638C3A-B7F5-4E8E-A315-36515C9812D4}">
      <dsp:nvSpPr>
        <dsp:cNvPr id="0" name=""/>
        <dsp:cNvSpPr/>
      </dsp:nvSpPr>
      <dsp:spPr>
        <a:xfrm>
          <a:off x="5607468" y="0"/>
          <a:ext cx="2075976" cy="288031"/>
        </a:xfrm>
        <a:prstGeom prst="chevron">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Mouvement latéral</a:t>
          </a:r>
          <a:endParaRPr lang="fr-FR" sz="1200" kern="1200" noProof="0" dirty="0"/>
        </a:p>
      </dsp:txBody>
      <dsp:txXfrm>
        <a:off x="5751484" y="0"/>
        <a:ext cx="1787945" cy="288031"/>
      </dsp:txXfrm>
    </dsp:sp>
    <dsp:sp modelId="{175244C0-14DD-4155-98F0-1582235AA918}">
      <dsp:nvSpPr>
        <dsp:cNvPr id="0" name=""/>
        <dsp:cNvSpPr/>
      </dsp:nvSpPr>
      <dsp:spPr>
        <a:xfrm>
          <a:off x="7475847" y="0"/>
          <a:ext cx="2075976" cy="288031"/>
        </a:xfrm>
        <a:prstGeom prst="chevron">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Exploitation</a:t>
          </a:r>
          <a:endParaRPr lang="fr-FR" sz="1200" kern="1200" noProof="0" dirty="0"/>
        </a:p>
      </dsp:txBody>
      <dsp:txXfrm>
        <a:off x="7619863" y="0"/>
        <a:ext cx="1787945" cy="288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EB77-0CC1-43B7-881D-BC3044D39F80}">
      <dsp:nvSpPr>
        <dsp:cNvPr id="0" name=""/>
        <dsp:cNvSpPr/>
      </dsp:nvSpPr>
      <dsp:spPr>
        <a:xfrm>
          <a:off x="2332" y="0"/>
          <a:ext cx="2075976" cy="288031"/>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Externe/Connaître</a:t>
          </a:r>
          <a:endParaRPr lang="fr-FR" sz="1200" kern="1200" noProof="0" dirty="0"/>
        </a:p>
      </dsp:txBody>
      <dsp:txXfrm>
        <a:off x="146348" y="0"/>
        <a:ext cx="1787945" cy="288031"/>
      </dsp:txXfrm>
    </dsp:sp>
    <dsp:sp modelId="{CC0D2EB9-6E85-4215-A78A-0F436CF2846C}">
      <dsp:nvSpPr>
        <dsp:cNvPr id="0" name=""/>
        <dsp:cNvSpPr/>
      </dsp:nvSpPr>
      <dsp:spPr>
        <a:xfrm>
          <a:off x="1870711" y="0"/>
          <a:ext cx="2075976" cy="288031"/>
        </a:xfrm>
        <a:prstGeom prst="chevron">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Intrusion/Entrer</a:t>
          </a:r>
          <a:endParaRPr lang="fr-FR" sz="1200" kern="1200" noProof="0" dirty="0"/>
        </a:p>
      </dsp:txBody>
      <dsp:txXfrm>
        <a:off x="2014727" y="0"/>
        <a:ext cx="1787945" cy="288031"/>
      </dsp:txXfrm>
    </dsp:sp>
    <dsp:sp modelId="{1757A250-43F5-4B1D-B2B2-76F203D006CE}">
      <dsp:nvSpPr>
        <dsp:cNvPr id="0" name=""/>
        <dsp:cNvSpPr/>
      </dsp:nvSpPr>
      <dsp:spPr>
        <a:xfrm>
          <a:off x="3739089" y="0"/>
          <a:ext cx="2075976" cy="288031"/>
        </a:xfrm>
        <a:prstGeom prst="chevron">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Interne/Trouver</a:t>
          </a:r>
          <a:endParaRPr lang="fr-FR" sz="1200" kern="1200" noProof="0" dirty="0"/>
        </a:p>
      </dsp:txBody>
      <dsp:txXfrm>
        <a:off x="3883105" y="0"/>
        <a:ext cx="1787945" cy="288031"/>
      </dsp:txXfrm>
    </dsp:sp>
    <dsp:sp modelId="{93209EFC-5F71-43E0-A56B-6F6E28CA753D}">
      <dsp:nvSpPr>
        <dsp:cNvPr id="0" name=""/>
        <dsp:cNvSpPr/>
      </dsp:nvSpPr>
      <dsp:spPr>
        <a:xfrm>
          <a:off x="5607468" y="0"/>
          <a:ext cx="2075976" cy="288031"/>
        </a:xfrm>
        <a:prstGeom prst="chevron">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Mouvement latéral</a:t>
          </a:r>
          <a:endParaRPr lang="fr-FR" sz="1200" kern="1200" noProof="0" dirty="0"/>
        </a:p>
      </dsp:txBody>
      <dsp:txXfrm>
        <a:off x="5751484" y="0"/>
        <a:ext cx="1787945" cy="288031"/>
      </dsp:txXfrm>
    </dsp:sp>
    <dsp:sp modelId="{3EF84895-937D-48FB-A330-645600AA2020}">
      <dsp:nvSpPr>
        <dsp:cNvPr id="0" name=""/>
        <dsp:cNvSpPr/>
      </dsp:nvSpPr>
      <dsp:spPr>
        <a:xfrm>
          <a:off x="7475847" y="0"/>
          <a:ext cx="2075976" cy="288031"/>
        </a:xfrm>
        <a:prstGeom prst="chevron">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Exploitation</a:t>
          </a:r>
          <a:endParaRPr lang="fr-FR" sz="1200" kern="1200" noProof="0" dirty="0"/>
        </a:p>
      </dsp:txBody>
      <dsp:txXfrm>
        <a:off x="7619863" y="0"/>
        <a:ext cx="1787945" cy="288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EB77-0CC1-43B7-881D-BC3044D39F80}">
      <dsp:nvSpPr>
        <dsp:cNvPr id="0" name=""/>
        <dsp:cNvSpPr/>
      </dsp:nvSpPr>
      <dsp:spPr>
        <a:xfrm>
          <a:off x="2332" y="0"/>
          <a:ext cx="2075976" cy="288031"/>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Externe/Connaître</a:t>
          </a:r>
          <a:endParaRPr lang="fr-FR" sz="1200" kern="1200" noProof="0" dirty="0"/>
        </a:p>
      </dsp:txBody>
      <dsp:txXfrm>
        <a:off x="146348" y="0"/>
        <a:ext cx="1787945" cy="288031"/>
      </dsp:txXfrm>
    </dsp:sp>
    <dsp:sp modelId="{DEB7CF37-2C64-4442-9FEF-1CF5090BFB23}">
      <dsp:nvSpPr>
        <dsp:cNvPr id="0" name=""/>
        <dsp:cNvSpPr/>
      </dsp:nvSpPr>
      <dsp:spPr>
        <a:xfrm>
          <a:off x="1870711" y="0"/>
          <a:ext cx="2075976" cy="288031"/>
        </a:xfrm>
        <a:prstGeom prst="chevron">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Intrusion/Entrer</a:t>
          </a:r>
          <a:endParaRPr lang="fr-FR" sz="1200" kern="1200" noProof="0" dirty="0"/>
        </a:p>
      </dsp:txBody>
      <dsp:txXfrm>
        <a:off x="2014727" y="0"/>
        <a:ext cx="1787945" cy="288031"/>
      </dsp:txXfrm>
    </dsp:sp>
    <dsp:sp modelId="{CBF275B3-4EFA-41A7-BDBB-9E017204E46F}">
      <dsp:nvSpPr>
        <dsp:cNvPr id="0" name=""/>
        <dsp:cNvSpPr/>
      </dsp:nvSpPr>
      <dsp:spPr>
        <a:xfrm>
          <a:off x="3739089" y="0"/>
          <a:ext cx="2075976" cy="288031"/>
        </a:xfrm>
        <a:prstGeom prst="chevron">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Interne/Trouver</a:t>
          </a:r>
          <a:endParaRPr lang="fr-FR" sz="1200" kern="1200" noProof="0" dirty="0"/>
        </a:p>
      </dsp:txBody>
      <dsp:txXfrm>
        <a:off x="3883105" y="0"/>
        <a:ext cx="1787945" cy="288031"/>
      </dsp:txXfrm>
    </dsp:sp>
    <dsp:sp modelId="{B0493CAC-7F5B-4940-9946-5363968EBEE5}">
      <dsp:nvSpPr>
        <dsp:cNvPr id="0" name=""/>
        <dsp:cNvSpPr/>
      </dsp:nvSpPr>
      <dsp:spPr>
        <a:xfrm>
          <a:off x="5607468" y="0"/>
          <a:ext cx="2075976" cy="288031"/>
        </a:xfrm>
        <a:prstGeom prst="chevron">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Mouvement latéral</a:t>
          </a:r>
          <a:endParaRPr lang="fr-FR" sz="1200" kern="1200" noProof="0" dirty="0"/>
        </a:p>
      </dsp:txBody>
      <dsp:txXfrm>
        <a:off x="5751484" y="0"/>
        <a:ext cx="1787945" cy="288031"/>
      </dsp:txXfrm>
    </dsp:sp>
    <dsp:sp modelId="{175244C0-14DD-4155-98F0-1582235AA918}">
      <dsp:nvSpPr>
        <dsp:cNvPr id="0" name=""/>
        <dsp:cNvSpPr/>
      </dsp:nvSpPr>
      <dsp:spPr>
        <a:xfrm>
          <a:off x="7475847" y="0"/>
          <a:ext cx="2075976" cy="288031"/>
        </a:xfrm>
        <a:prstGeom prst="chevron">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fr-FR" sz="1200" kern="1200" noProof="0" dirty="0" smtClean="0"/>
            <a:t>Exploitation</a:t>
          </a:r>
          <a:endParaRPr lang="fr-FR" sz="1200" kern="1200" noProof="0" dirty="0"/>
        </a:p>
      </dsp:txBody>
      <dsp:txXfrm>
        <a:off x="7619863" y="0"/>
        <a:ext cx="1787945" cy="28803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265618ED-093B-4078-822E-FA2BFCE31597}" type="datetimeFigureOut">
              <a:rPr lang="en-GB" smtClean="0"/>
              <a:t>23/01/2023</a:t>
            </a:fld>
            <a:endParaRPr lang="en-GB"/>
          </a:p>
        </p:txBody>
      </p:sp>
      <p:sp>
        <p:nvSpPr>
          <p:cNvPr id="4" name="Espace réservé du pied de page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C091F817-7DF4-4013-9C81-11BDEF8C983A}" type="slidenum">
              <a:rPr lang="en-GB" smtClean="0"/>
              <a:t>‹N°›</a:t>
            </a:fld>
            <a:endParaRPr lang="en-GB"/>
          </a:p>
        </p:txBody>
      </p:sp>
    </p:spTree>
    <p:extLst>
      <p:ext uri="{BB962C8B-B14F-4D97-AF65-F5344CB8AC3E}">
        <p14:creationId xmlns:p14="http://schemas.microsoft.com/office/powerpoint/2010/main" val="31315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5509455A-8523-4022-8B07-345453721CE8}" type="datetimeFigureOut">
              <a:rPr lang="en-GB" smtClean="0"/>
              <a:t>23/01/2023</a:t>
            </a:fld>
            <a:endParaRPr lang="en-GB"/>
          </a:p>
        </p:txBody>
      </p:sp>
      <p:sp>
        <p:nvSpPr>
          <p:cNvPr id="4" name="Espace réservé de l'image des diapositives 3"/>
          <p:cNvSpPr>
            <a:spLocks noGrp="1" noRot="1" noChangeAspect="1"/>
          </p:cNvSpPr>
          <p:nvPr>
            <p:ph type="sldImg" idx="2"/>
          </p:nvPr>
        </p:nvSpPr>
        <p:spPr>
          <a:xfrm>
            <a:off x="2144713" y="1243013"/>
            <a:ext cx="251618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BE89651C-6784-435B-AA9F-378A2ACA7367}" type="slidenum">
              <a:rPr lang="en-GB" smtClean="0"/>
              <a:t>‹N°›</a:t>
            </a:fld>
            <a:endParaRPr lang="en-GB"/>
          </a:p>
        </p:txBody>
      </p:sp>
    </p:spTree>
    <p:extLst>
      <p:ext uri="{BB962C8B-B14F-4D97-AF65-F5344CB8AC3E}">
        <p14:creationId xmlns:p14="http://schemas.microsoft.com/office/powerpoint/2010/main" val="367546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attack.mitre.org/techniques/enterpris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3</a:t>
            </a:fld>
            <a:endParaRPr lang="en-GB"/>
          </a:p>
        </p:txBody>
      </p:sp>
    </p:spTree>
    <p:extLst>
      <p:ext uri="{BB962C8B-B14F-4D97-AF65-F5344CB8AC3E}">
        <p14:creationId xmlns:p14="http://schemas.microsoft.com/office/powerpoint/2010/main" val="978403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Un participant / une partie</a:t>
            </a:r>
            <a:r>
              <a:rPr lang="fr-FR" baseline="0" noProof="0" dirty="0" smtClean="0"/>
              <a:t> prenante en zone de danger ou de contrôle est une menace potentielle à prendre en compte dans l’élaboration des scénarios stratégiques.</a:t>
            </a:r>
          </a:p>
          <a:p>
            <a:r>
              <a:rPr lang="fr-FR" baseline="0" noProof="0" dirty="0" smtClean="0"/>
              <a:t>La flèche grise indique le changement lié aux nouvelles mesures de sécurité appliquées sur l’écosystème.</a:t>
            </a:r>
          </a:p>
          <a:p>
            <a:endParaRPr lang="fr-FR" noProof="0" dirty="0" smtClean="0"/>
          </a:p>
          <a:p>
            <a:r>
              <a:rPr lang="fr-FR" noProof="0" dirty="0" smtClean="0"/>
              <a:t>Descriptions des </a:t>
            </a:r>
            <a:r>
              <a:rPr lang="fr-FR" baseline="0" noProof="0" dirty="0" smtClean="0"/>
              <a:t>participants/parties prenantes:</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fr-FR" noProof="0" dirty="0" smtClean="0"/>
          </a:p>
          <a:p>
            <a:r>
              <a:rPr lang="fr-FR" noProof="0" dirty="0" smtClean="0"/>
              <a:t>Justifications</a:t>
            </a:r>
            <a:r>
              <a:rPr lang="fr-FR" baseline="0" noProof="0" dirty="0" smtClean="0"/>
              <a:t> du classement du participants/parties-prenantes</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p>
          <a:p>
            <a:endParaRPr lang="fr-FR" noProof="0" dirty="0" smtClean="0"/>
          </a:p>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pPr marL="0" indent="0">
              <a:buFont typeface="Arial" panose="020B0604020202020204" pitchFamily="34" charset="0"/>
              <a:buNone/>
            </a:pPr>
            <a:endParaRPr lang="fr-FR" noProof="0"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12</a:t>
            </a:fld>
            <a:endParaRPr lang="en-GB"/>
          </a:p>
        </p:txBody>
      </p:sp>
    </p:spTree>
    <p:extLst>
      <p:ext uri="{BB962C8B-B14F-4D97-AF65-F5344CB8AC3E}">
        <p14:creationId xmlns:p14="http://schemas.microsoft.com/office/powerpoint/2010/main" val="661388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13</a:t>
            </a:fld>
            <a:endParaRPr lang="en-GB"/>
          </a:p>
        </p:txBody>
      </p:sp>
    </p:spTree>
    <p:extLst>
      <p:ext uri="{BB962C8B-B14F-4D97-AF65-F5344CB8AC3E}">
        <p14:creationId xmlns:p14="http://schemas.microsoft.com/office/powerpoint/2010/main" val="603558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14</a:t>
            </a:fld>
            <a:endParaRPr lang="en-GB"/>
          </a:p>
        </p:txBody>
      </p:sp>
    </p:spTree>
    <p:extLst>
      <p:ext uri="{BB962C8B-B14F-4D97-AF65-F5344CB8AC3E}">
        <p14:creationId xmlns:p14="http://schemas.microsoft.com/office/powerpoint/2010/main" val="1492487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Voir comme base de données : </a:t>
            </a:r>
            <a:r>
              <a:rPr lang="fr-FR" dirty="0" smtClean="0">
                <a:hlinkClick r:id="rId3"/>
              </a:rPr>
              <a:t>Techniques - Enterprise | MITRE ATT&amp;CK</a:t>
            </a:r>
            <a:r>
              <a:rPr lang="fr-FR" dirty="0" smtClean="0">
                <a:hlinkClick r:id="rId3"/>
              </a:rPr>
              <a:t>®</a:t>
            </a:r>
            <a:endParaRPr lang="fr-FR" dirty="0" smtClean="0"/>
          </a:p>
          <a:p>
            <a:endParaRPr lang="fr-FR" dirty="0" smtClean="0"/>
          </a:p>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fr-FR"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15</a:t>
            </a:fld>
            <a:endParaRPr lang="en-GB"/>
          </a:p>
        </p:txBody>
      </p:sp>
    </p:spTree>
    <p:extLst>
      <p:ext uri="{BB962C8B-B14F-4D97-AF65-F5344CB8AC3E}">
        <p14:creationId xmlns:p14="http://schemas.microsoft.com/office/powerpoint/2010/main" val="1394838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16</a:t>
            </a:fld>
            <a:endParaRPr lang="en-GB"/>
          </a:p>
        </p:txBody>
      </p:sp>
    </p:spTree>
    <p:extLst>
      <p:ext uri="{BB962C8B-B14F-4D97-AF65-F5344CB8AC3E}">
        <p14:creationId xmlns:p14="http://schemas.microsoft.com/office/powerpoint/2010/main" val="2933273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17</a:t>
            </a:fld>
            <a:endParaRPr lang="en-GB"/>
          </a:p>
        </p:txBody>
      </p:sp>
    </p:spTree>
    <p:extLst>
      <p:ext uri="{BB962C8B-B14F-4D97-AF65-F5344CB8AC3E}">
        <p14:creationId xmlns:p14="http://schemas.microsoft.com/office/powerpoint/2010/main" val="1398111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18</a:t>
            </a:fld>
            <a:endParaRPr lang="en-GB"/>
          </a:p>
        </p:txBody>
      </p:sp>
    </p:spTree>
    <p:extLst>
      <p:ext uri="{BB962C8B-B14F-4D97-AF65-F5344CB8AC3E}">
        <p14:creationId xmlns:p14="http://schemas.microsoft.com/office/powerpoint/2010/main" val="989883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19</a:t>
            </a:fld>
            <a:endParaRPr lang="en-GB"/>
          </a:p>
        </p:txBody>
      </p:sp>
    </p:spTree>
    <p:extLst>
      <p:ext uri="{BB962C8B-B14F-4D97-AF65-F5344CB8AC3E}">
        <p14:creationId xmlns:p14="http://schemas.microsoft.com/office/powerpoint/2010/main" val="4061333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en-GB"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20</a:t>
            </a:fld>
            <a:endParaRPr lang="en-GB"/>
          </a:p>
        </p:txBody>
      </p:sp>
    </p:spTree>
    <p:extLst>
      <p:ext uri="{BB962C8B-B14F-4D97-AF65-F5344CB8AC3E}">
        <p14:creationId xmlns:p14="http://schemas.microsoft.com/office/powerpoint/2010/main" val="1861904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4</a:t>
            </a:fld>
            <a:endParaRPr lang="en-GB"/>
          </a:p>
        </p:txBody>
      </p:sp>
    </p:spTree>
    <p:extLst>
      <p:ext uri="{BB962C8B-B14F-4D97-AF65-F5344CB8AC3E}">
        <p14:creationId xmlns:p14="http://schemas.microsoft.com/office/powerpoint/2010/main" val="2642382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5</a:t>
            </a:fld>
            <a:endParaRPr lang="en-GB"/>
          </a:p>
        </p:txBody>
      </p:sp>
    </p:spTree>
    <p:extLst>
      <p:ext uri="{BB962C8B-B14F-4D97-AF65-F5344CB8AC3E}">
        <p14:creationId xmlns:p14="http://schemas.microsoft.com/office/powerpoint/2010/main" val="3452257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6</a:t>
            </a:fld>
            <a:endParaRPr lang="en-GB"/>
          </a:p>
        </p:txBody>
      </p:sp>
    </p:spTree>
    <p:extLst>
      <p:ext uri="{BB962C8B-B14F-4D97-AF65-F5344CB8AC3E}">
        <p14:creationId xmlns:p14="http://schemas.microsoft.com/office/powerpoint/2010/main" val="242546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7</a:t>
            </a:fld>
            <a:endParaRPr lang="en-GB"/>
          </a:p>
        </p:txBody>
      </p:sp>
    </p:spTree>
    <p:extLst>
      <p:ext uri="{BB962C8B-B14F-4D97-AF65-F5344CB8AC3E}">
        <p14:creationId xmlns:p14="http://schemas.microsoft.com/office/powerpoint/2010/main" val="1273680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8</a:t>
            </a:fld>
            <a:endParaRPr lang="en-GB"/>
          </a:p>
        </p:txBody>
      </p:sp>
    </p:spTree>
    <p:extLst>
      <p:ext uri="{BB962C8B-B14F-4D97-AF65-F5344CB8AC3E}">
        <p14:creationId xmlns:p14="http://schemas.microsoft.com/office/powerpoint/2010/main" val="4064637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9</a:t>
            </a:fld>
            <a:endParaRPr lang="en-GB"/>
          </a:p>
        </p:txBody>
      </p:sp>
    </p:spTree>
    <p:extLst>
      <p:ext uri="{BB962C8B-B14F-4D97-AF65-F5344CB8AC3E}">
        <p14:creationId xmlns:p14="http://schemas.microsoft.com/office/powerpoint/2010/main" val="763203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Interne</a:t>
            </a:r>
            <a:r>
              <a:rPr lang="fr-FR" baseline="0" noProof="0" dirty="0" smtClean="0"/>
              <a:t> ou externe à l’organisation doit se comprendre vis-à-vis de l’organisation qui a commandité l’analyse.</a:t>
            </a:r>
          </a:p>
          <a:p>
            <a:endParaRPr lang="fr-FR" noProof="0" dirty="0" smtClean="0"/>
          </a:p>
          <a:p>
            <a:r>
              <a:rPr lang="fr-FR" noProof="0" dirty="0" smtClean="0"/>
              <a:t>Justifications</a:t>
            </a:r>
            <a:r>
              <a:rPr lang="fr-FR" baseline="0" noProof="0" dirty="0" smtClean="0"/>
              <a:t> du classement du couples SR/OV:</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p>
          <a:p>
            <a:pPr marL="0" indent="0">
              <a:buFont typeface="Arial" panose="020B0604020202020204" pitchFamily="34" charset="0"/>
              <a:buNone/>
            </a:pPr>
            <a:endParaRPr lang="fr-FR" noProof="0" dirty="0" smtClean="0"/>
          </a:p>
          <a:p>
            <a:pPr marL="0" indent="0">
              <a:buFont typeface="Arial" panose="020B0604020202020204" pitchFamily="34" charset="0"/>
              <a:buNone/>
            </a:pPr>
            <a:r>
              <a:rPr lang="fr-FR" noProof="0" dirty="0" smtClean="0"/>
              <a:t>Justification des rejets:</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p>
          <a:p>
            <a:pPr marL="0" indent="0">
              <a:buFont typeface="Arial" panose="020B0604020202020204" pitchFamily="34" charset="0"/>
              <a:buNone/>
            </a:pPr>
            <a:endParaRPr lang="fr-FR" noProof="0" dirty="0" smtClean="0"/>
          </a:p>
          <a:p>
            <a:r>
              <a:rPr lang="fr-FR" noProof="0" dirty="0" smtClean="0"/>
              <a:t>Commentaires:</a:t>
            </a:r>
          </a:p>
          <a:p>
            <a:pPr marL="171450" indent="-171450">
              <a:buFont typeface="Arial" panose="020B0604020202020204" pitchFamily="34" charset="0"/>
              <a:buChar char="•"/>
            </a:pPr>
            <a:r>
              <a:rPr lang="fr-FR" noProof="0" dirty="0" smtClean="0"/>
              <a:t>Xxx</a:t>
            </a:r>
          </a:p>
          <a:p>
            <a:pPr marL="171450" indent="-171450">
              <a:buFont typeface="Arial" panose="020B0604020202020204" pitchFamily="34" charset="0"/>
              <a:buChar char="•"/>
            </a:pPr>
            <a:r>
              <a:rPr lang="fr-FR" noProof="0" dirty="0" smtClean="0"/>
              <a:t>Xxx</a:t>
            </a:r>
          </a:p>
          <a:p>
            <a:endParaRPr lang="fr-FR" noProof="0" dirty="0" smtClean="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10</a:t>
            </a:fld>
            <a:endParaRPr lang="en-GB"/>
          </a:p>
        </p:txBody>
      </p:sp>
    </p:spTree>
    <p:extLst>
      <p:ext uri="{BB962C8B-B14F-4D97-AF65-F5344CB8AC3E}">
        <p14:creationId xmlns:p14="http://schemas.microsoft.com/office/powerpoint/2010/main" val="819015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smtClean="0"/>
              <a:t>Un participant / une partie</a:t>
            </a:r>
            <a:r>
              <a:rPr lang="fr-FR" baseline="0" noProof="0" dirty="0" smtClean="0"/>
              <a:t> prenante en zone de danger ou de contrôle est une menace potentielle à prendre en compte dans l’élaboration des scénarios stratégiques.</a:t>
            </a:r>
          </a:p>
          <a:p>
            <a:r>
              <a:rPr lang="fr-FR" baseline="0" noProof="0" dirty="0" smtClean="0"/>
              <a:t>La flèche grise indique le changement lié aux nouvelles mesures de sécurité appliquées sur l’écosystème.</a:t>
            </a:r>
          </a:p>
          <a:p>
            <a:endParaRPr lang="fr-FR" noProof="0" dirty="0" smtClean="0"/>
          </a:p>
          <a:p>
            <a:r>
              <a:rPr lang="fr-FR" noProof="0" dirty="0" smtClean="0"/>
              <a:t>Descriptions des </a:t>
            </a:r>
            <a:r>
              <a:rPr lang="fr-FR" baseline="0" noProof="0" dirty="0" smtClean="0"/>
              <a:t>participants/parties prenantes:</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endParaRPr lang="fr-FR" noProof="0" dirty="0" smtClean="0"/>
          </a:p>
          <a:p>
            <a:r>
              <a:rPr lang="fr-FR" noProof="0" dirty="0" smtClean="0"/>
              <a:t>Justifications</a:t>
            </a:r>
            <a:r>
              <a:rPr lang="fr-FR" baseline="0" noProof="0" dirty="0" smtClean="0"/>
              <a:t> du classement du participants/parties-prenantes</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p>
          <a:p>
            <a:endParaRPr lang="fr-FR" noProof="0" dirty="0" smtClean="0"/>
          </a:p>
          <a:p>
            <a:r>
              <a:rPr lang="fr-FR" noProof="0" dirty="0" smtClean="0"/>
              <a:t>Commentaires :</a:t>
            </a:r>
          </a:p>
          <a:p>
            <a:pPr marL="171450" indent="-171450">
              <a:buFont typeface="Arial" panose="020B0604020202020204" pitchFamily="34" charset="0"/>
              <a:buChar char="•"/>
            </a:pPr>
            <a:r>
              <a:rPr lang="fr-FR" baseline="0" noProof="0" dirty="0" smtClean="0"/>
              <a:t>Xxx</a:t>
            </a:r>
          </a:p>
          <a:p>
            <a:pPr marL="171450" indent="-171450">
              <a:buFont typeface="Arial" panose="020B0604020202020204" pitchFamily="34" charset="0"/>
              <a:buChar char="•"/>
            </a:pPr>
            <a:r>
              <a:rPr lang="fr-FR" baseline="0" noProof="0" dirty="0" smtClean="0"/>
              <a:t>Xxx</a:t>
            </a:r>
            <a:endParaRPr lang="fr-FR" noProof="0" dirty="0" smtClean="0"/>
          </a:p>
          <a:p>
            <a:pPr marL="0" indent="0">
              <a:buFont typeface="Arial" panose="020B0604020202020204" pitchFamily="34" charset="0"/>
              <a:buNone/>
            </a:pPr>
            <a:endParaRPr lang="fr-FR" noProof="0" dirty="0"/>
          </a:p>
        </p:txBody>
      </p:sp>
      <p:sp>
        <p:nvSpPr>
          <p:cNvPr id="4" name="Espace réservé du numéro de diapositive 3"/>
          <p:cNvSpPr>
            <a:spLocks noGrp="1"/>
          </p:cNvSpPr>
          <p:nvPr>
            <p:ph type="sldNum" sz="quarter" idx="10"/>
          </p:nvPr>
        </p:nvSpPr>
        <p:spPr/>
        <p:txBody>
          <a:bodyPr/>
          <a:lstStyle/>
          <a:p>
            <a:fld id="{BE89651C-6784-435B-AA9F-378A2ACA7367}" type="slidenum">
              <a:rPr lang="en-GB" smtClean="0"/>
              <a:t>11</a:t>
            </a:fld>
            <a:endParaRPr lang="en-GB"/>
          </a:p>
        </p:txBody>
      </p:sp>
    </p:spTree>
    <p:extLst>
      <p:ext uri="{BB962C8B-B14F-4D97-AF65-F5344CB8AC3E}">
        <p14:creationId xmlns:p14="http://schemas.microsoft.com/office/powerpoint/2010/main" val="195017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3.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Layouts/_rels/slideLayout1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95704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c_Evt redoutés">
    <p:spTree>
      <p:nvGrpSpPr>
        <p:cNvPr id="1" name=""/>
        <p:cNvGrpSpPr/>
        <p:nvPr/>
      </p:nvGrpSpPr>
      <p:grpSpPr>
        <a:xfrm>
          <a:off x="0" y="0"/>
          <a:ext cx="0" cy="0"/>
          <a:chOff x="0" y="0"/>
          <a:chExt cx="0" cy="0"/>
        </a:xfrm>
      </p:grpSpPr>
      <p:sp>
        <p:nvSpPr>
          <p:cNvPr id="3" name="ZoneTexte 2"/>
          <p:cNvSpPr txBox="1"/>
          <p:nvPr userDrawn="1"/>
        </p:nvSpPr>
        <p:spPr>
          <a:xfrm>
            <a:off x="1625" y="6709679"/>
            <a:ext cx="9551102" cy="5139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Evénements redoutés &amp; impact/sévérité</a:t>
            </a:r>
          </a:p>
          <a:p>
            <a:pPr algn="ctr"/>
            <a:r>
              <a:rPr lang="fr-FR" sz="900" noProof="0" dirty="0" smtClean="0">
                <a:latin typeface="Arial" panose="020B0604020202020204" pitchFamily="34" charset="0"/>
                <a:cs typeface="Arial" panose="020B0604020202020204" pitchFamily="34" charset="0"/>
              </a:rPr>
              <a:t>(i.e., en tenant compte des mesures de sécurité en place ou prévues)</a:t>
            </a:r>
            <a:endParaRPr lang="fr-FR" sz="900" noProof="0" dirty="0">
              <a:latin typeface="Arial" panose="020B0604020202020204" pitchFamily="34" charset="0"/>
              <a:cs typeface="Arial" panose="020B0604020202020204" pitchFamily="34" charset="0"/>
            </a:endParaRPr>
          </a:p>
        </p:txBody>
      </p:sp>
      <p:sp>
        <p:nvSpPr>
          <p:cNvPr id="4" name="ZoneTexte 3"/>
          <p:cNvSpPr txBox="1"/>
          <p:nvPr userDrawn="1"/>
        </p:nvSpPr>
        <p:spPr>
          <a:xfrm>
            <a:off x="21499" y="496144"/>
            <a:ext cx="9551102" cy="498598"/>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Evénements redoutés, impacts</a:t>
            </a:r>
            <a:r>
              <a:rPr lang="fr-FR" sz="1600" baseline="0" noProof="0" dirty="0" smtClean="0">
                <a:latin typeface="Arial" panose="020B0604020202020204" pitchFamily="34" charset="0"/>
                <a:cs typeface="Arial" panose="020B0604020202020204" pitchFamily="34" charset="0"/>
              </a:rPr>
              <a:t> et </a:t>
            </a:r>
            <a:r>
              <a:rPr lang="fr-FR" sz="1600" noProof="0" dirty="0" smtClean="0">
                <a:latin typeface="Arial" panose="020B0604020202020204" pitchFamily="34" charset="0"/>
                <a:cs typeface="Arial" panose="020B0604020202020204" pitchFamily="34" charset="0"/>
              </a:rPr>
              <a:t>sévérité</a:t>
            </a:r>
          </a:p>
          <a:p>
            <a:pPr algn="ctr"/>
            <a:r>
              <a:rPr lang="fr-FR" sz="800" noProof="0" dirty="0" smtClean="0">
                <a:latin typeface="Arial" panose="020B0604020202020204" pitchFamily="34" charset="0"/>
                <a:cs typeface="Arial" panose="020B0604020202020204" pitchFamily="34" charset="0"/>
              </a:rPr>
              <a:t>(i.e., en tenant compte des mesures de sécurité en place ou prévues)</a:t>
            </a:r>
            <a:endParaRPr lang="fr-FR" sz="800" noProof="0" dirty="0">
              <a:latin typeface="Arial" panose="020B0604020202020204" pitchFamily="34" charset="0"/>
              <a:cs typeface="Arial" panose="020B0604020202020204" pitchFamily="34" charset="0"/>
            </a:endParaRPr>
          </a:p>
        </p:txBody>
      </p:sp>
      <p:sp>
        <p:nvSpPr>
          <p:cNvPr id="5"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Evénements redoutés, impacts</a:t>
            </a:r>
            <a:r>
              <a:rPr lang="fr-FR" sz="2000" b="1" baseline="0" noProof="0" dirty="0" smtClean="0">
                <a:latin typeface="Arial" panose="020B0604020202020204" pitchFamily="34" charset="0"/>
                <a:cs typeface="Arial" panose="020B0604020202020204" pitchFamily="34" charset="0"/>
              </a:rPr>
              <a:t> et </a:t>
            </a:r>
            <a:r>
              <a:rPr lang="fr-FR" sz="2000" b="1" noProof="0" dirty="0" smtClean="0">
                <a:latin typeface="Arial" panose="020B0604020202020204" pitchFamily="34" charset="0"/>
                <a:cs typeface="Arial" panose="020B0604020202020204" pitchFamily="34" charset="0"/>
              </a:rPr>
              <a:t>sévérité</a:t>
            </a:r>
            <a:endParaRPr lang="fr-FR" sz="800" b="1" noProof="0" dirty="0">
              <a:latin typeface="Arial" panose="020B0604020202020204" pitchFamily="34" charset="0"/>
              <a:cs typeface="Arial" panose="020B0604020202020204" pitchFamily="34" charset="0"/>
            </a:endParaRPr>
          </a:p>
        </p:txBody>
      </p:sp>
      <p:sp>
        <p:nvSpPr>
          <p:cNvPr id="6" name="Rectangle 5"/>
          <p:cNvSpPr/>
          <p:nvPr userDrawn="1"/>
        </p:nvSpPr>
        <p:spPr>
          <a:xfrm>
            <a:off x="0" y="496144"/>
            <a:ext cx="9572601"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7" name="Connecteur droit 6"/>
          <p:cNvCxnSpPr/>
          <p:nvPr userDrawn="1"/>
        </p:nvCxnSpPr>
        <p:spPr>
          <a:xfrm>
            <a:off x="-74487" y="6665907"/>
            <a:ext cx="9666054"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Ellipse 7"/>
          <p:cNvSpPr/>
          <p:nvPr userDrawn="1"/>
        </p:nvSpPr>
        <p:spPr>
          <a:xfrm>
            <a:off x="8977064" y="6760840"/>
            <a:ext cx="554941"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2b</a:t>
            </a:r>
            <a:endParaRPr lang="fr-FR" sz="1400" b="1" noProof="0" dirty="0"/>
          </a:p>
        </p:txBody>
      </p:sp>
      <p:sp>
        <p:nvSpPr>
          <p:cNvPr id="9" name="Ellipse 8"/>
          <p:cNvSpPr/>
          <p:nvPr userDrawn="1"/>
        </p:nvSpPr>
        <p:spPr>
          <a:xfrm>
            <a:off x="8905056" y="567541"/>
            <a:ext cx="600097"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a:t>
            </a:r>
            <a:endParaRPr lang="fr-FR" sz="1400" b="1" noProof="0" dirty="0"/>
          </a:p>
        </p:txBody>
      </p:sp>
      <p:cxnSp>
        <p:nvCxnSpPr>
          <p:cNvPr id="14" name="Connecteur droit avec flèche 13"/>
          <p:cNvCxnSpPr/>
          <p:nvPr userDrawn="1"/>
        </p:nvCxnSpPr>
        <p:spPr>
          <a:xfrm flipV="1">
            <a:off x="5766480" y="7675579"/>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15" name="Connecteur droit avec flèche 14"/>
          <p:cNvCxnSpPr/>
          <p:nvPr userDrawn="1"/>
        </p:nvCxnSpPr>
        <p:spPr>
          <a:xfrm flipV="1">
            <a:off x="7684639" y="7675579"/>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16" name="Connecteur droit avec flèche 15"/>
          <p:cNvCxnSpPr/>
          <p:nvPr userDrawn="1"/>
        </p:nvCxnSpPr>
        <p:spPr>
          <a:xfrm flipV="1">
            <a:off x="3848321" y="7675579"/>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pic>
        <p:nvPicPr>
          <p:cNvPr id="38" name="Image 37"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grpSp>
        <p:nvGrpSpPr>
          <p:cNvPr id="2" name="Groupe 1"/>
          <p:cNvGrpSpPr/>
          <p:nvPr userDrawn="1"/>
        </p:nvGrpSpPr>
        <p:grpSpPr>
          <a:xfrm>
            <a:off x="1676072" y="1504256"/>
            <a:ext cx="494047" cy="4918859"/>
            <a:chOff x="1676072" y="1504256"/>
            <a:chExt cx="494047" cy="4918859"/>
          </a:xfrm>
        </p:grpSpPr>
        <p:cxnSp>
          <p:nvCxnSpPr>
            <p:cNvPr id="11" name="Connecteur droit avec flèche 10"/>
            <p:cNvCxnSpPr/>
            <p:nvPr userDrawn="1"/>
          </p:nvCxnSpPr>
          <p:spPr>
            <a:xfrm flipV="1">
              <a:off x="1916028"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39" name="ZoneTexte 38"/>
            <p:cNvSpPr txBox="1"/>
            <p:nvPr userDrawn="1"/>
          </p:nvSpPr>
          <p:spPr>
            <a:xfrm>
              <a:off x="1676073" y="6075613"/>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faible</a:t>
              </a:r>
            </a:p>
          </p:txBody>
        </p:sp>
        <p:sp>
          <p:nvSpPr>
            <p:cNvPr id="40" name="ZoneTexte 39"/>
            <p:cNvSpPr txBox="1"/>
            <p:nvPr userDrawn="1"/>
          </p:nvSpPr>
          <p:spPr>
            <a:xfrm>
              <a:off x="1676072" y="362513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moyen</a:t>
              </a:r>
            </a:p>
          </p:txBody>
        </p:sp>
        <p:sp>
          <p:nvSpPr>
            <p:cNvPr id="41" name="ZoneTexte 40"/>
            <p:cNvSpPr txBox="1"/>
            <p:nvPr userDrawn="1"/>
          </p:nvSpPr>
          <p:spPr>
            <a:xfrm>
              <a:off x="1676072" y="168754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élevé</a:t>
              </a:r>
            </a:p>
          </p:txBody>
        </p:sp>
      </p:grpSp>
      <p:grpSp>
        <p:nvGrpSpPr>
          <p:cNvPr id="26" name="Groupe 25"/>
          <p:cNvGrpSpPr/>
          <p:nvPr userDrawn="1"/>
        </p:nvGrpSpPr>
        <p:grpSpPr>
          <a:xfrm>
            <a:off x="3633995" y="1504256"/>
            <a:ext cx="494047" cy="4918859"/>
            <a:chOff x="1676072" y="1504256"/>
            <a:chExt cx="494047" cy="4918859"/>
          </a:xfrm>
        </p:grpSpPr>
        <p:cxnSp>
          <p:nvCxnSpPr>
            <p:cNvPr id="27" name="Connecteur droit avec flèche 26"/>
            <p:cNvCxnSpPr/>
            <p:nvPr userDrawn="1"/>
          </p:nvCxnSpPr>
          <p:spPr>
            <a:xfrm flipV="1">
              <a:off x="1916028"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28" name="ZoneTexte 27"/>
            <p:cNvSpPr txBox="1"/>
            <p:nvPr userDrawn="1"/>
          </p:nvSpPr>
          <p:spPr>
            <a:xfrm>
              <a:off x="1676073" y="6075613"/>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faible</a:t>
              </a:r>
            </a:p>
          </p:txBody>
        </p:sp>
        <p:sp>
          <p:nvSpPr>
            <p:cNvPr id="29" name="ZoneTexte 28"/>
            <p:cNvSpPr txBox="1"/>
            <p:nvPr userDrawn="1"/>
          </p:nvSpPr>
          <p:spPr>
            <a:xfrm>
              <a:off x="1676072" y="362513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moyen</a:t>
              </a:r>
            </a:p>
          </p:txBody>
        </p:sp>
        <p:sp>
          <p:nvSpPr>
            <p:cNvPr id="30" name="ZoneTexte 29"/>
            <p:cNvSpPr txBox="1"/>
            <p:nvPr userDrawn="1"/>
          </p:nvSpPr>
          <p:spPr>
            <a:xfrm>
              <a:off x="1676072" y="168754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élevé</a:t>
              </a:r>
            </a:p>
          </p:txBody>
        </p:sp>
      </p:grpSp>
      <p:grpSp>
        <p:nvGrpSpPr>
          <p:cNvPr id="31" name="Groupe 30"/>
          <p:cNvGrpSpPr/>
          <p:nvPr userDrawn="1"/>
        </p:nvGrpSpPr>
        <p:grpSpPr>
          <a:xfrm>
            <a:off x="5591918" y="1504256"/>
            <a:ext cx="494047" cy="4918859"/>
            <a:chOff x="1676072" y="1504256"/>
            <a:chExt cx="494047" cy="4918859"/>
          </a:xfrm>
        </p:grpSpPr>
        <p:cxnSp>
          <p:nvCxnSpPr>
            <p:cNvPr id="32" name="Connecteur droit avec flèche 31"/>
            <p:cNvCxnSpPr/>
            <p:nvPr userDrawn="1"/>
          </p:nvCxnSpPr>
          <p:spPr>
            <a:xfrm flipV="1">
              <a:off x="1916028"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33" name="ZoneTexte 32"/>
            <p:cNvSpPr txBox="1"/>
            <p:nvPr userDrawn="1"/>
          </p:nvSpPr>
          <p:spPr>
            <a:xfrm>
              <a:off x="1676073" y="6075613"/>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faible</a:t>
              </a:r>
            </a:p>
          </p:txBody>
        </p:sp>
        <p:sp>
          <p:nvSpPr>
            <p:cNvPr id="34" name="ZoneTexte 33"/>
            <p:cNvSpPr txBox="1"/>
            <p:nvPr userDrawn="1"/>
          </p:nvSpPr>
          <p:spPr>
            <a:xfrm>
              <a:off x="1676072" y="362513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moyen</a:t>
              </a:r>
            </a:p>
          </p:txBody>
        </p:sp>
        <p:sp>
          <p:nvSpPr>
            <p:cNvPr id="35" name="ZoneTexte 34"/>
            <p:cNvSpPr txBox="1"/>
            <p:nvPr userDrawn="1"/>
          </p:nvSpPr>
          <p:spPr>
            <a:xfrm>
              <a:off x="1676072" y="168754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élevé</a:t>
              </a:r>
            </a:p>
          </p:txBody>
        </p:sp>
      </p:grpSp>
      <p:grpSp>
        <p:nvGrpSpPr>
          <p:cNvPr id="36" name="Groupe 35"/>
          <p:cNvGrpSpPr/>
          <p:nvPr userDrawn="1"/>
        </p:nvGrpSpPr>
        <p:grpSpPr>
          <a:xfrm>
            <a:off x="7549840" y="1504256"/>
            <a:ext cx="494047" cy="4918859"/>
            <a:chOff x="1676072" y="1504256"/>
            <a:chExt cx="494047" cy="4918859"/>
          </a:xfrm>
        </p:grpSpPr>
        <p:cxnSp>
          <p:nvCxnSpPr>
            <p:cNvPr id="37" name="Connecteur droit avec flèche 36"/>
            <p:cNvCxnSpPr/>
            <p:nvPr userDrawn="1"/>
          </p:nvCxnSpPr>
          <p:spPr>
            <a:xfrm flipV="1">
              <a:off x="1916028"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47" name="ZoneTexte 46"/>
            <p:cNvSpPr txBox="1"/>
            <p:nvPr userDrawn="1"/>
          </p:nvSpPr>
          <p:spPr>
            <a:xfrm>
              <a:off x="1676073" y="6075613"/>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faible</a:t>
              </a:r>
            </a:p>
          </p:txBody>
        </p:sp>
        <p:sp>
          <p:nvSpPr>
            <p:cNvPr id="48" name="ZoneTexte 47"/>
            <p:cNvSpPr txBox="1"/>
            <p:nvPr userDrawn="1"/>
          </p:nvSpPr>
          <p:spPr>
            <a:xfrm>
              <a:off x="1676072" y="362513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moyen</a:t>
              </a:r>
            </a:p>
          </p:txBody>
        </p:sp>
        <p:sp>
          <p:nvSpPr>
            <p:cNvPr id="49" name="ZoneTexte 48"/>
            <p:cNvSpPr txBox="1"/>
            <p:nvPr userDrawn="1"/>
          </p:nvSpPr>
          <p:spPr>
            <a:xfrm>
              <a:off x="1676072" y="1687541"/>
              <a:ext cx="494046" cy="33855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Impact</a:t>
              </a:r>
            </a:p>
            <a:p>
              <a:pPr algn="ctr"/>
              <a:r>
                <a:rPr lang="fr-FR" sz="800" noProof="0" dirty="0" smtClean="0">
                  <a:latin typeface="Arial" panose="020B0604020202020204" pitchFamily="34" charset="0"/>
                  <a:cs typeface="Arial" panose="020B0604020202020204" pitchFamily="34" charset="0"/>
                </a:rPr>
                <a:t>élevé</a:t>
              </a:r>
            </a:p>
          </p:txBody>
        </p:sp>
      </p:grpSp>
      <p:cxnSp>
        <p:nvCxnSpPr>
          <p:cNvPr id="50" name="Connecteur droit avec flèche 49"/>
          <p:cNvCxnSpPr/>
          <p:nvPr userDrawn="1"/>
        </p:nvCxnSpPr>
        <p:spPr>
          <a:xfrm flipV="1">
            <a:off x="1901894" y="7675579"/>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3686133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d_socle de sécurité">
    <p:spTree>
      <p:nvGrpSpPr>
        <p:cNvPr id="1" name=""/>
        <p:cNvGrpSpPr/>
        <p:nvPr/>
      </p:nvGrpSpPr>
      <p:grpSpPr>
        <a:xfrm>
          <a:off x="0" y="0"/>
          <a:ext cx="0" cy="0"/>
          <a:chOff x="0" y="0"/>
          <a:chExt cx="0" cy="0"/>
        </a:xfrm>
      </p:grpSpPr>
      <p:sp>
        <p:nvSpPr>
          <p:cNvPr id="31"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Mesures de sécurité</a:t>
            </a:r>
            <a:endParaRPr lang="fr-FR" sz="700" b="1" noProof="0" dirty="0">
              <a:latin typeface="Arial" panose="020B0604020202020204" pitchFamily="34" charset="0"/>
              <a:cs typeface="Arial" panose="020B0604020202020204" pitchFamily="34" charset="0"/>
            </a:endParaRPr>
          </a:p>
        </p:txBody>
      </p:sp>
      <p:sp>
        <p:nvSpPr>
          <p:cNvPr id="32" name="Rectangle 31"/>
          <p:cNvSpPr/>
          <p:nvPr userDrawn="1"/>
        </p:nvSpPr>
        <p:spPr>
          <a:xfrm>
            <a:off x="8491" y="496144"/>
            <a:ext cx="9570922"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33" name="Connecteur droit 32"/>
          <p:cNvCxnSpPr/>
          <p:nvPr userDrawn="1"/>
        </p:nvCxnSpPr>
        <p:spPr>
          <a:xfrm>
            <a:off x="-50077" y="387261"/>
            <a:ext cx="9666054" cy="37327"/>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34" name="ZoneTexte 33"/>
          <p:cNvSpPr txBox="1"/>
          <p:nvPr userDrawn="1"/>
        </p:nvSpPr>
        <p:spPr>
          <a:xfrm>
            <a:off x="19187" y="496144"/>
            <a:ext cx="9579808" cy="3385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Analyse de conformité</a:t>
            </a:r>
          </a:p>
        </p:txBody>
      </p:sp>
      <p:sp>
        <p:nvSpPr>
          <p:cNvPr id="35" name="Ellipse 34"/>
          <p:cNvSpPr/>
          <p:nvPr userDrawn="1"/>
        </p:nvSpPr>
        <p:spPr>
          <a:xfrm>
            <a:off x="48240" y="531449"/>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5</a:t>
            </a:r>
            <a:endParaRPr lang="fr-FR" sz="1400" b="1" noProof="0" dirty="0"/>
          </a:p>
        </p:txBody>
      </p:sp>
      <p:grpSp>
        <p:nvGrpSpPr>
          <p:cNvPr id="36" name="Groupe 35"/>
          <p:cNvGrpSpPr/>
          <p:nvPr userDrawn="1"/>
        </p:nvGrpSpPr>
        <p:grpSpPr>
          <a:xfrm>
            <a:off x="2766174" y="1257230"/>
            <a:ext cx="854721" cy="11473984"/>
            <a:chOff x="2732363" y="5427206"/>
            <a:chExt cx="610515" cy="3559110"/>
          </a:xfrm>
        </p:grpSpPr>
        <p:cxnSp>
          <p:nvCxnSpPr>
            <p:cNvPr id="37" name="Connecteur droit avec flèche 36"/>
            <p:cNvCxnSpPr/>
            <p:nvPr/>
          </p:nvCxnSpPr>
          <p:spPr>
            <a:xfrm flipV="1">
              <a:off x="3044883" y="5427206"/>
              <a:ext cx="10096" cy="3559110"/>
            </a:xfrm>
            <a:prstGeom prst="straightConnector1">
              <a:avLst/>
            </a:prstGeom>
            <a:ln>
              <a:gradFill>
                <a:gsLst>
                  <a:gs pos="40000">
                    <a:srgbClr val="92D050"/>
                  </a:gs>
                  <a:gs pos="72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38" name="ZoneTexte 37"/>
            <p:cNvSpPr txBox="1"/>
            <p:nvPr/>
          </p:nvSpPr>
          <p:spPr>
            <a:xfrm>
              <a:off x="2732363" y="7967470"/>
              <a:ext cx="610515" cy="105016"/>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Complètement</a:t>
              </a:r>
            </a:p>
            <a:p>
              <a:pPr algn="ctr"/>
              <a:r>
                <a:rPr lang="fr-FR" sz="800" noProof="0" dirty="0" smtClean="0">
                  <a:latin typeface="Arial" panose="020B0604020202020204" pitchFamily="34" charset="0"/>
                  <a:cs typeface="Arial" panose="020B0604020202020204" pitchFamily="34" charset="0"/>
                </a:rPr>
                <a:t>implémentée</a:t>
              </a:r>
              <a:endParaRPr lang="fr-FR" sz="800" noProof="0" dirty="0">
                <a:latin typeface="Arial" panose="020B0604020202020204" pitchFamily="34" charset="0"/>
                <a:cs typeface="Arial" panose="020B0604020202020204" pitchFamily="34" charset="0"/>
              </a:endParaRPr>
            </a:p>
          </p:txBody>
        </p:sp>
        <p:sp>
          <p:nvSpPr>
            <p:cNvPr id="39" name="ZoneTexte 38"/>
            <p:cNvSpPr txBox="1"/>
            <p:nvPr/>
          </p:nvSpPr>
          <p:spPr>
            <a:xfrm>
              <a:off x="2764247" y="6441948"/>
              <a:ext cx="561280" cy="105016"/>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Partiellement</a:t>
              </a:r>
            </a:p>
            <a:p>
              <a:pPr algn="ctr"/>
              <a:r>
                <a:rPr lang="fr-FR" sz="800" noProof="0" dirty="0" smtClean="0">
                  <a:latin typeface="Arial" panose="020B0604020202020204" pitchFamily="34" charset="0"/>
                  <a:cs typeface="Arial" panose="020B0604020202020204" pitchFamily="34" charset="0"/>
                </a:rPr>
                <a:t>implémentée</a:t>
              </a:r>
              <a:endParaRPr lang="fr-FR" sz="800" noProof="0" dirty="0">
                <a:latin typeface="Arial" panose="020B0604020202020204" pitchFamily="34" charset="0"/>
                <a:cs typeface="Arial" panose="020B0604020202020204" pitchFamily="34" charset="0"/>
              </a:endParaRPr>
            </a:p>
          </p:txBody>
        </p:sp>
        <p:sp>
          <p:nvSpPr>
            <p:cNvPr id="40" name="ZoneTexte 39"/>
            <p:cNvSpPr txBox="1"/>
            <p:nvPr/>
          </p:nvSpPr>
          <p:spPr>
            <a:xfrm>
              <a:off x="2776411" y="5682520"/>
              <a:ext cx="557845" cy="105016"/>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Non</a:t>
              </a:r>
            </a:p>
            <a:p>
              <a:pPr algn="ctr"/>
              <a:r>
                <a:rPr lang="fr-FR" sz="800" noProof="0" dirty="0" smtClean="0">
                  <a:latin typeface="Arial" panose="020B0604020202020204" pitchFamily="34" charset="0"/>
                  <a:cs typeface="Arial" panose="020B0604020202020204" pitchFamily="34" charset="0"/>
                </a:rPr>
                <a:t>implémentée</a:t>
              </a:r>
              <a:endParaRPr lang="fr-FR" sz="800" noProof="0" dirty="0">
                <a:latin typeface="Arial" panose="020B0604020202020204" pitchFamily="34" charset="0"/>
                <a:cs typeface="Arial" panose="020B0604020202020204" pitchFamily="34" charset="0"/>
              </a:endParaRPr>
            </a:p>
          </p:txBody>
        </p:sp>
      </p:grpSp>
      <p:cxnSp>
        <p:nvCxnSpPr>
          <p:cNvPr id="41" name="Connecteur droit 40"/>
          <p:cNvCxnSpPr/>
          <p:nvPr userDrawn="1"/>
        </p:nvCxnSpPr>
        <p:spPr>
          <a:xfrm>
            <a:off x="29147" y="6112768"/>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2" name="Groupe 41"/>
          <p:cNvGrpSpPr/>
          <p:nvPr userDrawn="1"/>
        </p:nvGrpSpPr>
        <p:grpSpPr>
          <a:xfrm>
            <a:off x="5952918" y="1227988"/>
            <a:ext cx="854720" cy="11473984"/>
            <a:chOff x="2732362" y="5427206"/>
            <a:chExt cx="610514" cy="3559110"/>
          </a:xfrm>
        </p:grpSpPr>
        <p:cxnSp>
          <p:nvCxnSpPr>
            <p:cNvPr id="44" name="Connecteur droit avec flèche 43"/>
            <p:cNvCxnSpPr/>
            <p:nvPr/>
          </p:nvCxnSpPr>
          <p:spPr>
            <a:xfrm flipV="1">
              <a:off x="3044883" y="5427206"/>
              <a:ext cx="10096" cy="3559110"/>
            </a:xfrm>
            <a:prstGeom prst="straightConnector1">
              <a:avLst/>
            </a:prstGeom>
            <a:ln>
              <a:gradFill>
                <a:gsLst>
                  <a:gs pos="39000">
                    <a:srgbClr val="92D050"/>
                  </a:gs>
                  <a:gs pos="74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45" name="ZoneTexte 44"/>
            <p:cNvSpPr txBox="1"/>
            <p:nvPr/>
          </p:nvSpPr>
          <p:spPr>
            <a:xfrm>
              <a:off x="2732362" y="7998877"/>
              <a:ext cx="610514" cy="105016"/>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Complètement</a:t>
              </a:r>
            </a:p>
            <a:p>
              <a:pPr algn="ctr"/>
              <a:r>
                <a:rPr lang="fr-FR" sz="800" noProof="0" dirty="0" smtClean="0">
                  <a:latin typeface="Arial" panose="020B0604020202020204" pitchFamily="34" charset="0"/>
                  <a:cs typeface="Arial" panose="020B0604020202020204" pitchFamily="34" charset="0"/>
                </a:rPr>
                <a:t>implémentée</a:t>
              </a:r>
              <a:endParaRPr lang="fr-FR" sz="800" noProof="0" dirty="0">
                <a:latin typeface="Arial" panose="020B0604020202020204" pitchFamily="34" charset="0"/>
                <a:cs typeface="Arial" panose="020B0604020202020204" pitchFamily="34" charset="0"/>
              </a:endParaRPr>
            </a:p>
          </p:txBody>
        </p:sp>
        <p:sp>
          <p:nvSpPr>
            <p:cNvPr id="46" name="ZoneTexte 45"/>
            <p:cNvSpPr txBox="1"/>
            <p:nvPr/>
          </p:nvSpPr>
          <p:spPr>
            <a:xfrm>
              <a:off x="2764247" y="6473355"/>
              <a:ext cx="561279" cy="105016"/>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Partiellement</a:t>
              </a:r>
            </a:p>
            <a:p>
              <a:pPr algn="ctr"/>
              <a:r>
                <a:rPr lang="fr-FR" sz="800" noProof="0" dirty="0" smtClean="0">
                  <a:latin typeface="Arial" panose="020B0604020202020204" pitchFamily="34" charset="0"/>
                  <a:cs typeface="Arial" panose="020B0604020202020204" pitchFamily="34" charset="0"/>
                </a:rPr>
                <a:t>implémentée</a:t>
              </a:r>
              <a:endParaRPr lang="fr-FR" sz="800" noProof="0" dirty="0">
                <a:latin typeface="Arial" panose="020B0604020202020204" pitchFamily="34" charset="0"/>
                <a:cs typeface="Arial" panose="020B0604020202020204" pitchFamily="34" charset="0"/>
              </a:endParaRPr>
            </a:p>
          </p:txBody>
        </p:sp>
        <p:sp>
          <p:nvSpPr>
            <p:cNvPr id="47" name="ZoneTexte 46"/>
            <p:cNvSpPr txBox="1"/>
            <p:nvPr/>
          </p:nvSpPr>
          <p:spPr>
            <a:xfrm>
              <a:off x="2776410" y="5720591"/>
              <a:ext cx="557844" cy="105016"/>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Non</a:t>
              </a:r>
            </a:p>
            <a:p>
              <a:pPr algn="ctr"/>
              <a:r>
                <a:rPr lang="fr-FR" sz="800" noProof="0" dirty="0" smtClean="0">
                  <a:latin typeface="Arial" panose="020B0604020202020204" pitchFamily="34" charset="0"/>
                  <a:cs typeface="Arial" panose="020B0604020202020204" pitchFamily="34" charset="0"/>
                </a:rPr>
                <a:t>implémentée</a:t>
              </a:r>
              <a:endParaRPr lang="fr-FR" sz="800" noProof="0" dirty="0">
                <a:latin typeface="Arial" panose="020B0604020202020204" pitchFamily="34" charset="0"/>
                <a:cs typeface="Arial" panose="020B0604020202020204" pitchFamily="34" charset="0"/>
              </a:endParaRPr>
            </a:p>
          </p:txBody>
        </p:sp>
      </p:grpSp>
      <p:cxnSp>
        <p:nvCxnSpPr>
          <p:cNvPr id="48" name="Connecteur droit 47"/>
          <p:cNvCxnSpPr/>
          <p:nvPr userDrawn="1"/>
        </p:nvCxnSpPr>
        <p:spPr>
          <a:xfrm>
            <a:off x="41232" y="3339137"/>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49" name="Image 48"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Tree>
    <p:extLst>
      <p:ext uri="{BB962C8B-B14F-4D97-AF65-F5344CB8AC3E}">
        <p14:creationId xmlns:p14="http://schemas.microsoft.com/office/powerpoint/2010/main" val="32854720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ources de risque">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n°2: Identification des couples {SR; OV}</a:t>
            </a:r>
            <a:endParaRPr lang="fr-FR" sz="8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72601"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1527243" y="501070"/>
            <a:ext cx="8018506" cy="5139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Source</a:t>
            </a:r>
            <a:r>
              <a:rPr lang="fr-FR" sz="1600" baseline="0" noProof="0" dirty="0" smtClean="0">
                <a:latin typeface="Arial" panose="020B0604020202020204" pitchFamily="34" charset="0"/>
                <a:cs typeface="Arial" panose="020B0604020202020204" pitchFamily="34" charset="0"/>
              </a:rPr>
              <a:t> de risque,</a:t>
            </a:r>
            <a:r>
              <a:rPr lang="fr-FR" sz="1600" noProof="0" dirty="0" smtClean="0">
                <a:latin typeface="Arial" panose="020B0604020202020204" pitchFamily="34" charset="0"/>
                <a:cs typeface="Arial" panose="020B0604020202020204" pitchFamily="34" charset="0"/>
              </a:rPr>
              <a:t> suivant la vraisemblance de passage à l’acte</a:t>
            </a:r>
          </a:p>
          <a:p>
            <a:pPr algn="ctr"/>
            <a:r>
              <a:rPr lang="fr-FR" sz="900" noProof="0" dirty="0" smtClean="0">
                <a:latin typeface="Arial" panose="020B0604020202020204" pitchFamily="34" charset="0"/>
                <a:cs typeface="Arial" panose="020B0604020202020204" pitchFamily="34" charset="0"/>
              </a:rPr>
              <a:t>(considérer motivation, privilèges, chemins d’attaques</a:t>
            </a:r>
            <a:r>
              <a:rPr lang="fr-FR" sz="900" baseline="0" noProof="0" dirty="0" smtClean="0">
                <a:latin typeface="Arial" panose="020B0604020202020204" pitchFamily="34" charset="0"/>
                <a:cs typeface="Arial" panose="020B0604020202020204" pitchFamily="34" charset="0"/>
              </a:rPr>
              <a:t> plus faciles</a:t>
            </a:r>
            <a:r>
              <a:rPr lang="fr-FR" sz="900" noProof="0" dirty="0" smtClean="0">
                <a:latin typeface="Arial" panose="020B0604020202020204" pitchFamily="34" charset="0"/>
                <a:cs typeface="Arial" panose="020B0604020202020204" pitchFamily="34" charset="0"/>
              </a:rPr>
              <a:t>, variété des type de sources…; </a:t>
            </a:r>
            <a:r>
              <a:rPr lang="fr-FR" sz="900" noProof="0" dirty="0" smtClean="0">
                <a:latin typeface="Arial" panose="020B0604020202020204" pitchFamily="34" charset="0"/>
                <a:cs typeface="Arial" panose="020B0604020202020204" pitchFamily="34" charset="0"/>
                <a:sym typeface="Symbol"/>
              </a:rPr>
              <a:t> succès</a:t>
            </a:r>
            <a:r>
              <a:rPr lang="fr-FR" sz="900" baseline="0" noProof="0" dirty="0" smtClean="0">
                <a:latin typeface="Arial" panose="020B0604020202020204" pitchFamily="34" charset="0"/>
                <a:cs typeface="Arial" panose="020B0604020202020204" pitchFamily="34" charset="0"/>
                <a:sym typeface="Symbol"/>
              </a:rPr>
              <a:t> d’attaque</a:t>
            </a:r>
            <a:r>
              <a:rPr lang="fr-FR" sz="900" noProof="0" dirty="0" smtClean="0">
                <a:latin typeface="Arial" panose="020B0604020202020204" pitchFamily="34" charset="0"/>
                <a:cs typeface="Arial" panose="020B0604020202020204" pitchFamily="34" charset="0"/>
              </a:rPr>
              <a:t>)</a:t>
            </a:r>
            <a:endParaRPr lang="fr-FR" sz="900" noProof="0" dirty="0">
              <a:latin typeface="Arial" panose="020B0604020202020204" pitchFamily="34" charset="0"/>
              <a:cs typeface="Arial" panose="020B0604020202020204" pitchFamily="34" charset="0"/>
            </a:endParaRPr>
          </a:p>
        </p:txBody>
      </p:sp>
      <p:sp>
        <p:nvSpPr>
          <p:cNvPr id="6" name="ZoneTexte 5"/>
          <p:cNvSpPr txBox="1"/>
          <p:nvPr userDrawn="1"/>
        </p:nvSpPr>
        <p:spPr>
          <a:xfrm>
            <a:off x="4494701" y="1132194"/>
            <a:ext cx="2675020" cy="498598"/>
          </a:xfrm>
          <a:prstGeom prst="rect">
            <a:avLst/>
          </a:prstGeom>
          <a:noFill/>
        </p:spPr>
        <p:txBody>
          <a:bodyPr wrap="square" lIns="128016" tIns="64008" rIns="128016" bIns="64008" rtlCol="0">
            <a:spAutoFit/>
          </a:bodyPr>
          <a:lstStyle/>
          <a:p>
            <a:pPr algn="ctr"/>
            <a:r>
              <a:rPr lang="fr-FR" sz="1200" noProof="0" dirty="0" smtClean="0">
                <a:latin typeface="Arial" panose="020B0604020202020204" pitchFamily="34" charset="0"/>
                <a:cs typeface="Arial" panose="020B0604020202020204" pitchFamily="34" charset="0"/>
              </a:rPr>
              <a:t>Intentionnelle</a:t>
            </a:r>
            <a:r>
              <a:rPr lang="fr-FR" sz="1200" baseline="0" noProof="0" dirty="0" smtClean="0">
                <a:latin typeface="Arial" panose="020B0604020202020204" pitchFamily="34" charset="0"/>
                <a:cs typeface="Arial" panose="020B0604020202020204" pitchFamily="34" charset="0"/>
              </a:rPr>
              <a:t> humaine</a:t>
            </a:r>
            <a:endParaRPr lang="fr-FR" sz="1200" noProof="0" dirty="0" smtClean="0">
              <a:latin typeface="Arial" panose="020B0604020202020204" pitchFamily="34" charset="0"/>
              <a:cs typeface="Arial" panose="020B0604020202020204" pitchFamily="34" charset="0"/>
            </a:endParaRPr>
          </a:p>
          <a:p>
            <a:pPr algn="ctr"/>
            <a:r>
              <a:rPr lang="fr-FR" sz="1200" noProof="0" dirty="0" smtClean="0">
                <a:latin typeface="Arial" panose="020B0604020202020204" pitchFamily="34" charset="0"/>
                <a:cs typeface="Arial" panose="020B0604020202020204" pitchFamily="34" charset="0"/>
              </a:rPr>
              <a:t>(interne)</a:t>
            </a:r>
            <a:endParaRPr lang="fr-FR" sz="1200" noProof="0" dirty="0">
              <a:latin typeface="Arial" panose="020B0604020202020204" pitchFamily="34" charset="0"/>
              <a:cs typeface="Arial" panose="020B0604020202020204" pitchFamily="34" charset="0"/>
            </a:endParaRPr>
          </a:p>
        </p:txBody>
      </p:sp>
      <p:cxnSp>
        <p:nvCxnSpPr>
          <p:cNvPr id="8" name="Connecteur droit 7"/>
          <p:cNvCxnSpPr/>
          <p:nvPr userDrawn="1"/>
        </p:nvCxnSpPr>
        <p:spPr>
          <a:xfrm flipH="1">
            <a:off x="1696203" y="496144"/>
            <a:ext cx="0" cy="1223858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p:cNvCxnSpPr>
            <a:stCxn id="4" idx="1"/>
          </p:cNvCxnSpPr>
          <p:nvPr userDrawn="1"/>
        </p:nvCxnSpPr>
        <p:spPr>
          <a:xfrm flipV="1">
            <a:off x="0" y="6632848"/>
            <a:ext cx="9591567" cy="160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ZoneTexte 9"/>
          <p:cNvSpPr txBox="1"/>
          <p:nvPr userDrawn="1"/>
        </p:nvSpPr>
        <p:spPr>
          <a:xfrm>
            <a:off x="-16242" y="496144"/>
            <a:ext cx="1553118"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SR exclues</a:t>
            </a:r>
            <a:endParaRPr lang="fr-FR" sz="1050" noProof="0" dirty="0">
              <a:latin typeface="Arial" panose="020B0604020202020204" pitchFamily="34" charset="0"/>
              <a:cs typeface="Arial" panose="020B0604020202020204" pitchFamily="34" charset="0"/>
            </a:endParaRPr>
          </a:p>
        </p:txBody>
      </p:sp>
      <p:sp>
        <p:nvSpPr>
          <p:cNvPr id="11" name="ZoneTexte 10"/>
          <p:cNvSpPr txBox="1"/>
          <p:nvPr userDrawn="1"/>
        </p:nvSpPr>
        <p:spPr>
          <a:xfrm>
            <a:off x="1717771" y="1132194"/>
            <a:ext cx="2748661" cy="498598"/>
          </a:xfrm>
          <a:prstGeom prst="rect">
            <a:avLst/>
          </a:prstGeom>
          <a:noFill/>
        </p:spPr>
        <p:txBody>
          <a:bodyPr wrap="square" lIns="128016" tIns="64008" rIns="128016" bIns="64008" rtlCol="0">
            <a:spAutoFit/>
          </a:bodyPr>
          <a:lstStyle/>
          <a:p>
            <a:pPr algn="ctr"/>
            <a:r>
              <a:rPr lang="fr-FR" sz="1200" noProof="0" dirty="0" smtClean="0">
                <a:latin typeface="Arial" panose="020B0604020202020204" pitchFamily="34" charset="0"/>
                <a:cs typeface="Arial" panose="020B0604020202020204" pitchFamily="34" charset="0"/>
              </a:rPr>
              <a:t>Intentionnelle</a:t>
            </a:r>
            <a:r>
              <a:rPr lang="fr-FR" sz="1200" baseline="0" noProof="0" dirty="0" smtClean="0">
                <a:latin typeface="Arial" panose="020B0604020202020204" pitchFamily="34" charset="0"/>
                <a:cs typeface="Arial" panose="020B0604020202020204" pitchFamily="34" charset="0"/>
              </a:rPr>
              <a:t> humaine</a:t>
            </a:r>
            <a:endParaRPr lang="fr-FR" sz="1200" noProof="0" dirty="0" smtClean="0">
              <a:latin typeface="Arial" panose="020B0604020202020204" pitchFamily="34" charset="0"/>
              <a:cs typeface="Arial" panose="020B0604020202020204" pitchFamily="34" charset="0"/>
            </a:endParaRPr>
          </a:p>
          <a:p>
            <a:pPr algn="ctr"/>
            <a:r>
              <a:rPr lang="fr-FR" sz="1200" noProof="0" dirty="0" smtClean="0">
                <a:latin typeface="Arial" panose="020B0604020202020204" pitchFamily="34" charset="0"/>
                <a:cs typeface="Arial" panose="020B0604020202020204" pitchFamily="34" charset="0"/>
              </a:rPr>
              <a:t>(externe)</a:t>
            </a:r>
            <a:endParaRPr lang="fr-FR" sz="1200" noProof="0" dirty="0">
              <a:latin typeface="Arial" panose="020B0604020202020204" pitchFamily="34" charset="0"/>
              <a:cs typeface="Arial" panose="020B0604020202020204" pitchFamily="34" charset="0"/>
            </a:endParaRPr>
          </a:p>
        </p:txBody>
      </p:sp>
      <p:grpSp>
        <p:nvGrpSpPr>
          <p:cNvPr id="12" name="Groupe 11"/>
          <p:cNvGrpSpPr/>
          <p:nvPr userDrawn="1"/>
        </p:nvGrpSpPr>
        <p:grpSpPr>
          <a:xfrm>
            <a:off x="3939939" y="1446062"/>
            <a:ext cx="1076685" cy="4982754"/>
            <a:chOff x="2668816" y="5427206"/>
            <a:chExt cx="769061" cy="3559110"/>
          </a:xfrm>
        </p:grpSpPr>
        <p:cxnSp>
          <p:nvCxnSpPr>
            <p:cNvPr id="13" name="Connecteur droit avec flèche 12"/>
            <p:cNvCxnSpPr/>
            <p:nvPr/>
          </p:nvCxnSpPr>
          <p:spPr>
            <a:xfrm flipV="1">
              <a:off x="3044883" y="5427206"/>
              <a:ext cx="10096" cy="3559110"/>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14" name="ZoneTexte 13"/>
            <p:cNvSpPr txBox="1"/>
            <p:nvPr/>
          </p:nvSpPr>
          <p:spPr>
            <a:xfrm>
              <a:off x="2668816" y="8697547"/>
              <a:ext cx="737611" cy="153889"/>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Peu</a:t>
              </a:r>
              <a:r>
                <a:rPr lang="fr-FR" sz="800" baseline="0" noProof="0" dirty="0" smtClean="0">
                  <a:latin typeface="Arial" panose="020B0604020202020204" pitchFamily="34" charset="0"/>
                  <a:cs typeface="Arial" panose="020B0604020202020204" pitchFamily="34" charset="0"/>
                </a:rPr>
                <a:t> vraisemblable</a:t>
              </a:r>
              <a:endParaRPr lang="fr-FR" sz="800" noProof="0" dirty="0">
                <a:latin typeface="Arial" panose="020B0604020202020204" pitchFamily="34" charset="0"/>
                <a:cs typeface="Arial" panose="020B0604020202020204" pitchFamily="34" charset="0"/>
              </a:endParaRPr>
            </a:p>
          </p:txBody>
        </p:sp>
        <p:sp>
          <p:nvSpPr>
            <p:cNvPr id="15" name="ZoneTexte 14"/>
            <p:cNvSpPr txBox="1"/>
            <p:nvPr/>
          </p:nvSpPr>
          <p:spPr>
            <a:xfrm>
              <a:off x="2745353" y="7231557"/>
              <a:ext cx="599065" cy="153889"/>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Moyennement</a:t>
              </a:r>
              <a:endParaRPr lang="fr-FR" sz="800" noProof="0" dirty="0">
                <a:latin typeface="Arial" panose="020B0604020202020204" pitchFamily="34" charset="0"/>
                <a:cs typeface="Arial" panose="020B0604020202020204" pitchFamily="34" charset="0"/>
              </a:endParaRPr>
            </a:p>
          </p:txBody>
        </p:sp>
        <p:sp>
          <p:nvSpPr>
            <p:cNvPr id="16" name="ZoneTexte 15"/>
            <p:cNvSpPr txBox="1"/>
            <p:nvPr/>
          </p:nvSpPr>
          <p:spPr>
            <a:xfrm>
              <a:off x="2672786" y="5796136"/>
              <a:ext cx="765091" cy="153889"/>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Très</a:t>
              </a:r>
              <a:r>
                <a:rPr lang="fr-FR" sz="800" baseline="0" noProof="0" dirty="0" smtClean="0">
                  <a:latin typeface="Arial" panose="020B0604020202020204" pitchFamily="34" charset="0"/>
                  <a:cs typeface="Arial" panose="020B0604020202020204" pitchFamily="34" charset="0"/>
                </a:rPr>
                <a:t> Vraisemblable</a:t>
              </a:r>
              <a:endParaRPr lang="fr-FR" sz="800" noProof="0" dirty="0">
                <a:latin typeface="Arial" panose="020B0604020202020204" pitchFamily="34" charset="0"/>
                <a:cs typeface="Arial" panose="020B0604020202020204" pitchFamily="34" charset="0"/>
              </a:endParaRPr>
            </a:p>
          </p:txBody>
        </p:sp>
      </p:grpSp>
      <p:grpSp>
        <p:nvGrpSpPr>
          <p:cNvPr id="17" name="Groupe 16"/>
          <p:cNvGrpSpPr/>
          <p:nvPr userDrawn="1"/>
        </p:nvGrpSpPr>
        <p:grpSpPr>
          <a:xfrm>
            <a:off x="6613045" y="1446062"/>
            <a:ext cx="1067875" cy="4982754"/>
            <a:chOff x="2668816" y="5427206"/>
            <a:chExt cx="762768" cy="3559110"/>
          </a:xfrm>
        </p:grpSpPr>
        <p:cxnSp>
          <p:nvCxnSpPr>
            <p:cNvPr id="18" name="Connecteur droit avec flèche 17"/>
            <p:cNvCxnSpPr/>
            <p:nvPr/>
          </p:nvCxnSpPr>
          <p:spPr>
            <a:xfrm flipV="1">
              <a:off x="3044883" y="5427206"/>
              <a:ext cx="10096" cy="3559110"/>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sp>
          <p:nvSpPr>
            <p:cNvPr id="19" name="ZoneTexte 18"/>
            <p:cNvSpPr txBox="1"/>
            <p:nvPr/>
          </p:nvSpPr>
          <p:spPr>
            <a:xfrm>
              <a:off x="2668816" y="8697547"/>
              <a:ext cx="737611" cy="153889"/>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Peu vraisemblable</a:t>
              </a:r>
              <a:endParaRPr lang="fr-FR" sz="800" noProof="0" dirty="0">
                <a:latin typeface="Arial" panose="020B0604020202020204" pitchFamily="34" charset="0"/>
                <a:cs typeface="Arial" panose="020B0604020202020204" pitchFamily="34" charset="0"/>
              </a:endParaRPr>
            </a:p>
          </p:txBody>
        </p:sp>
        <p:sp>
          <p:nvSpPr>
            <p:cNvPr id="20" name="ZoneTexte 19"/>
            <p:cNvSpPr txBox="1"/>
            <p:nvPr/>
          </p:nvSpPr>
          <p:spPr>
            <a:xfrm>
              <a:off x="2745353" y="7231557"/>
              <a:ext cx="599065" cy="153889"/>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Moyennement</a:t>
              </a:r>
              <a:endParaRPr lang="fr-FR" sz="800" noProof="0" dirty="0">
                <a:latin typeface="Arial" panose="020B0604020202020204" pitchFamily="34" charset="0"/>
                <a:cs typeface="Arial" panose="020B0604020202020204" pitchFamily="34" charset="0"/>
              </a:endParaRPr>
            </a:p>
          </p:txBody>
        </p:sp>
        <p:sp>
          <p:nvSpPr>
            <p:cNvPr id="21" name="ZoneTexte 20"/>
            <p:cNvSpPr txBox="1"/>
            <p:nvPr/>
          </p:nvSpPr>
          <p:spPr>
            <a:xfrm>
              <a:off x="2679087" y="5796136"/>
              <a:ext cx="752497" cy="153889"/>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Très vraisemblable</a:t>
              </a:r>
              <a:endParaRPr lang="fr-FR" sz="800" noProof="0" dirty="0">
                <a:latin typeface="Arial" panose="020B0604020202020204" pitchFamily="34" charset="0"/>
                <a:cs typeface="Arial" panose="020B0604020202020204" pitchFamily="34" charset="0"/>
              </a:endParaRPr>
            </a:p>
          </p:txBody>
        </p:sp>
      </p:grpSp>
      <p:sp>
        <p:nvSpPr>
          <p:cNvPr id="22" name="ZoneTexte 21"/>
          <p:cNvSpPr txBox="1"/>
          <p:nvPr userDrawn="1"/>
        </p:nvSpPr>
        <p:spPr>
          <a:xfrm>
            <a:off x="7153673" y="1132194"/>
            <a:ext cx="2396992" cy="498598"/>
          </a:xfrm>
          <a:prstGeom prst="rect">
            <a:avLst/>
          </a:prstGeom>
          <a:noFill/>
        </p:spPr>
        <p:txBody>
          <a:bodyPr wrap="square" lIns="128016" tIns="64008" rIns="128016" bIns="64008" rtlCol="0">
            <a:spAutoFit/>
          </a:bodyPr>
          <a:lstStyle/>
          <a:p>
            <a:pPr algn="ctr"/>
            <a:r>
              <a:rPr lang="fr-FR" sz="1200" noProof="0" dirty="0" smtClean="0">
                <a:latin typeface="Arial" panose="020B0604020202020204" pitchFamily="34" charset="0"/>
                <a:cs typeface="Arial" panose="020B0604020202020204" pitchFamily="34" charset="0"/>
              </a:rPr>
              <a:t>Accidentelle</a:t>
            </a:r>
            <a:br>
              <a:rPr lang="fr-FR" sz="1200" noProof="0" dirty="0" smtClean="0">
                <a:latin typeface="Arial" panose="020B0604020202020204" pitchFamily="34" charset="0"/>
                <a:cs typeface="Arial" panose="020B0604020202020204" pitchFamily="34" charset="0"/>
              </a:rPr>
            </a:br>
            <a:r>
              <a:rPr lang="fr-FR" sz="1200" noProof="0" dirty="0" smtClean="0">
                <a:latin typeface="Arial" panose="020B0604020202020204" pitchFamily="34" charset="0"/>
                <a:cs typeface="Arial" panose="020B0604020202020204" pitchFamily="34" charset="0"/>
              </a:rPr>
              <a:t>(naturelle ou humaine)</a:t>
            </a:r>
            <a:endParaRPr lang="fr-FR" sz="1200" noProof="0" dirty="0">
              <a:latin typeface="Arial" panose="020B0604020202020204" pitchFamily="34" charset="0"/>
              <a:cs typeface="Arial" panose="020B0604020202020204" pitchFamily="34" charset="0"/>
            </a:endParaRPr>
          </a:p>
        </p:txBody>
      </p:sp>
      <p:sp>
        <p:nvSpPr>
          <p:cNvPr id="23" name="ZoneTexte 22"/>
          <p:cNvSpPr txBox="1"/>
          <p:nvPr userDrawn="1"/>
        </p:nvSpPr>
        <p:spPr>
          <a:xfrm>
            <a:off x="1696203" y="6700640"/>
            <a:ext cx="7876398" cy="5139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Couples {Source</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Risque, Objectifs Visés} retenus</a:t>
            </a:r>
          </a:p>
          <a:p>
            <a:pPr algn="ctr"/>
            <a:r>
              <a:rPr lang="fr-FR" sz="900" noProof="0" dirty="0" smtClean="0">
                <a:latin typeface="Arial" panose="020B0604020202020204" pitchFamily="34" charset="0"/>
                <a:cs typeface="Arial" panose="020B0604020202020204" pitchFamily="34" charset="0"/>
              </a:rPr>
              <a:t>(i.e., en tenant compte des mesures de sécurité existantes et des besoins de sécurité)</a:t>
            </a:r>
            <a:endParaRPr lang="fr-FR" sz="900" noProof="0" dirty="0">
              <a:latin typeface="Arial" panose="020B0604020202020204" pitchFamily="34" charset="0"/>
              <a:cs typeface="Arial" panose="020B0604020202020204" pitchFamily="34" charset="0"/>
            </a:endParaRPr>
          </a:p>
        </p:txBody>
      </p:sp>
      <p:sp>
        <p:nvSpPr>
          <p:cNvPr id="24" name="ZoneTexte 23"/>
          <p:cNvSpPr txBox="1"/>
          <p:nvPr userDrawn="1"/>
        </p:nvSpPr>
        <p:spPr>
          <a:xfrm>
            <a:off x="-16048" y="6664507"/>
            <a:ext cx="1720304" cy="565146"/>
          </a:xfrm>
          <a:prstGeom prst="rect">
            <a:avLst/>
          </a:prstGeom>
          <a:noFill/>
        </p:spPr>
        <p:txBody>
          <a:bodyPr wrap="square" lIns="36000" tIns="36000" rIns="36000" bIns="36000" rtlCol="0">
            <a:spAutoFit/>
          </a:bodyPr>
          <a:lstStyle/>
          <a:p>
            <a:pPr algn="ctr"/>
            <a:r>
              <a:rPr lang="fr-FR" sz="1600" noProof="0" dirty="0" smtClean="0">
                <a:latin typeface="Arial" panose="020B0604020202020204" pitchFamily="34" charset="0"/>
                <a:cs typeface="Arial" panose="020B0604020202020204" pitchFamily="34" charset="0"/>
              </a:rPr>
              <a:t>Couples {SR</a:t>
            </a:r>
            <a:r>
              <a:rPr lang="fr-FR" sz="1600" baseline="0" noProof="0" dirty="0" smtClean="0">
                <a:latin typeface="Arial" panose="020B0604020202020204" pitchFamily="34" charset="0"/>
                <a:cs typeface="Arial" panose="020B0604020202020204" pitchFamily="34" charset="0"/>
              </a:rPr>
              <a:t>, OV} exclus</a:t>
            </a:r>
            <a:endParaRPr lang="fr-FR" sz="1050" noProof="0" dirty="0">
              <a:latin typeface="Arial" panose="020B0604020202020204" pitchFamily="34" charset="0"/>
              <a:cs typeface="Arial" panose="020B0604020202020204" pitchFamily="34" charset="0"/>
            </a:endParaRPr>
          </a:p>
        </p:txBody>
      </p:sp>
      <p:sp>
        <p:nvSpPr>
          <p:cNvPr id="25" name="Ellipse 24"/>
          <p:cNvSpPr/>
          <p:nvPr userDrawn="1"/>
        </p:nvSpPr>
        <p:spPr>
          <a:xfrm>
            <a:off x="9235351" y="6760840"/>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t>
            </a:r>
            <a:endParaRPr lang="fr-FR" sz="1400" b="1" noProof="0" dirty="0"/>
          </a:p>
        </p:txBody>
      </p:sp>
      <p:sp>
        <p:nvSpPr>
          <p:cNvPr id="26" name="Ellipse 25"/>
          <p:cNvSpPr/>
          <p:nvPr userDrawn="1"/>
        </p:nvSpPr>
        <p:spPr>
          <a:xfrm>
            <a:off x="9208499" y="631536"/>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30" name="Connecteur droit 21"/>
          <p:cNvCxnSpPr/>
          <p:nvPr userDrawn="1"/>
        </p:nvCxnSpPr>
        <p:spPr>
          <a:xfrm>
            <a:off x="1704256" y="10962565"/>
            <a:ext cx="7848000" cy="958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TextBox 72"/>
          <p:cNvSpPr txBox="1"/>
          <p:nvPr userDrawn="1"/>
        </p:nvSpPr>
        <p:spPr>
          <a:xfrm>
            <a:off x="1758465" y="10793288"/>
            <a:ext cx="1745991" cy="338554"/>
          </a:xfrm>
          <a:prstGeom prst="rect">
            <a:avLst/>
          </a:prstGeom>
          <a:noFill/>
        </p:spPr>
        <p:txBody>
          <a:bodyPr wrap="none" rtlCol="0">
            <a:spAutoFit/>
          </a:bodyPr>
          <a:lstStyle/>
          <a:p>
            <a:r>
              <a:rPr lang="fr-FR" sz="800" i="1" noProof="0" dirty="0" smtClean="0">
                <a:latin typeface="Arial" panose="020B0604020202020204" pitchFamily="34" charset="0"/>
                <a:cs typeface="Arial" panose="020B0604020202020204" pitchFamily="34" charset="0"/>
              </a:rPr>
              <a:t>(à prendre en compte maintenant)</a:t>
            </a:r>
          </a:p>
          <a:p>
            <a:r>
              <a:rPr lang="fr-FR" sz="800" i="1" noProof="0" dirty="0" smtClean="0">
                <a:latin typeface="Arial" panose="020B0604020202020204" pitchFamily="34" charset="0"/>
                <a:cs typeface="Arial" panose="020B0604020202020204" pitchFamily="34" charset="0"/>
              </a:rPr>
              <a:t>(sera</a:t>
            </a:r>
            <a:r>
              <a:rPr lang="fr-FR" sz="800" i="1" baseline="0" noProof="0" dirty="0" smtClean="0">
                <a:latin typeface="Arial" panose="020B0604020202020204" pitchFamily="34" charset="0"/>
                <a:cs typeface="Arial" panose="020B0604020202020204" pitchFamily="34" charset="0"/>
              </a:rPr>
              <a:t> pris en compte plus tard</a:t>
            </a:r>
            <a:r>
              <a:rPr lang="fr-FR" sz="800" i="1" noProof="0" dirty="0" smtClean="0">
                <a:latin typeface="Arial" panose="020B0604020202020204" pitchFamily="34" charset="0"/>
                <a:cs typeface="Arial" panose="020B0604020202020204" pitchFamily="34" charset="0"/>
              </a:rPr>
              <a:t>)</a:t>
            </a:r>
            <a:endParaRPr lang="fr-FR" sz="800" i="1" noProof="0" dirty="0">
              <a:latin typeface="Arial" panose="020B0604020202020204" pitchFamily="34" charset="0"/>
              <a:cs typeface="Arial" panose="020B0604020202020204" pitchFamily="34" charset="0"/>
            </a:endParaRPr>
          </a:p>
        </p:txBody>
      </p:sp>
      <p:pic>
        <p:nvPicPr>
          <p:cNvPr id="28" name="Image 27"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Tree>
    <p:extLst>
      <p:ext uri="{BB962C8B-B14F-4D97-AF65-F5344CB8AC3E}">
        <p14:creationId xmlns:p14="http://schemas.microsoft.com/office/powerpoint/2010/main" val="39174625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a_cartographie des parties-prenantes (1)">
    <p:spTree>
      <p:nvGrpSpPr>
        <p:cNvPr id="1" name=""/>
        <p:cNvGrpSpPr/>
        <p:nvPr/>
      </p:nvGrpSpPr>
      <p:grpSpPr>
        <a:xfrm>
          <a:off x="0" y="0"/>
          <a:ext cx="0" cy="0"/>
          <a:chOff x="0" y="0"/>
          <a:chExt cx="0" cy="0"/>
        </a:xfrm>
      </p:grpSpPr>
      <p:sp>
        <p:nvSpPr>
          <p:cNvPr id="45" name="Ellipse 44"/>
          <p:cNvSpPr/>
          <p:nvPr userDrawn="1"/>
        </p:nvSpPr>
        <p:spPr>
          <a:xfrm>
            <a:off x="930104" y="1244286"/>
            <a:ext cx="8118968" cy="8165088"/>
          </a:xfrm>
          <a:prstGeom prst="ellipse">
            <a:avLst/>
          </a:prstGeom>
          <a:solidFill>
            <a:srgbClr val="99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userDrawn="1"/>
        </p:nvSpPr>
        <p:spPr>
          <a:xfrm>
            <a:off x="1994462" y="2368352"/>
            <a:ext cx="5976663" cy="597666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p:cNvSpPr/>
          <p:nvPr userDrawn="1"/>
        </p:nvSpPr>
        <p:spPr>
          <a:xfrm>
            <a:off x="3375662" y="3736504"/>
            <a:ext cx="3227312" cy="322731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n°3: Analyse des parties prenantes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7163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23584" y="496144"/>
            <a:ext cx="9572666" cy="483209"/>
          </a:xfrm>
          <a:prstGeom prst="rect">
            <a:avLst/>
          </a:prstGeom>
          <a:noFill/>
        </p:spPr>
        <p:txBody>
          <a:bodyPr wrap="square" lIns="128016" tIns="64008" rIns="128016" bIns="64008" rtlCol="0">
            <a:spAutoFit/>
          </a:bodyPr>
          <a:lstStyle/>
          <a:p>
            <a:pPr algn="ctr"/>
            <a:r>
              <a:rPr lang="fr-FR" sz="150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Cartographie de la</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criticité de l’écosystème</a:t>
            </a:r>
          </a:p>
          <a:p>
            <a:pPr algn="ctr"/>
            <a:r>
              <a:rPr lang="fr-FR" sz="700" noProof="0" dirty="0" smtClean="0">
                <a:latin typeface="Arial" panose="020B0604020202020204" pitchFamily="34" charset="0"/>
                <a:cs typeface="Arial" panose="020B0604020202020204" pitchFamily="34" charset="0"/>
              </a:rPr>
              <a:t>(i.e., dépendance vis-à-vis des parties prenantes sous-traitants, maturité des sous-traitants…)</a:t>
            </a:r>
            <a:endParaRPr lang="fr-FR" sz="700" noProof="0" dirty="0">
              <a:latin typeface="Arial" panose="020B0604020202020204" pitchFamily="34" charset="0"/>
              <a:cs typeface="Arial" panose="020B0604020202020204" pitchFamily="34" charset="0"/>
            </a:endParaRPr>
          </a:p>
        </p:txBody>
      </p:sp>
      <p:sp>
        <p:nvSpPr>
          <p:cNvPr id="7" name="ZoneTexte 6"/>
          <p:cNvSpPr txBox="1"/>
          <p:nvPr userDrawn="1"/>
        </p:nvSpPr>
        <p:spPr>
          <a:xfrm>
            <a:off x="-23936" y="640160"/>
            <a:ext cx="2088232" cy="467820"/>
          </a:xfrm>
          <a:prstGeom prst="rect">
            <a:avLst/>
          </a:prstGeom>
          <a:noFill/>
        </p:spPr>
        <p:txBody>
          <a:bodyPr wrap="square" lIns="128016" tIns="64008" rIns="128016" bIns="64008" rtlCol="0">
            <a:spAutoFit/>
          </a:bodyPr>
          <a:lstStyle/>
          <a:p>
            <a:r>
              <a:rPr lang="fr-FR" sz="1200" b="1" noProof="0" dirty="0" smtClean="0">
                <a:latin typeface="Arial" panose="020B0604020202020204" pitchFamily="34" charset="0"/>
                <a:cs typeface="Arial" panose="020B0604020202020204" pitchFamily="34" charset="0"/>
              </a:rPr>
              <a:t>Fiabilité cyber</a:t>
            </a:r>
          </a:p>
          <a:p>
            <a:r>
              <a:rPr lang="fr-FR" sz="1000" b="0" noProof="0" dirty="0" smtClean="0">
                <a:latin typeface="Arial" panose="020B0604020202020204" pitchFamily="34" charset="0"/>
                <a:cs typeface="Arial" panose="020B0604020202020204" pitchFamily="34" charset="0"/>
              </a:rPr>
              <a:t>des</a:t>
            </a:r>
            <a:r>
              <a:rPr lang="fr-FR" sz="1000" b="0" baseline="0" noProof="0" dirty="0" smtClean="0">
                <a:latin typeface="Arial" panose="020B0604020202020204" pitchFamily="34" charset="0"/>
                <a:cs typeface="Arial" panose="020B0604020202020204" pitchFamily="34" charset="0"/>
              </a:rPr>
              <a:t> parties prenantes</a:t>
            </a:r>
            <a:endParaRPr lang="fr-FR" sz="1000" b="1" noProof="0" dirty="0">
              <a:latin typeface="Arial" panose="020B0604020202020204" pitchFamily="34" charset="0"/>
              <a:cs typeface="Arial" panose="020B0604020202020204" pitchFamily="34" charset="0"/>
            </a:endParaRPr>
          </a:p>
        </p:txBody>
      </p:sp>
      <p:sp>
        <p:nvSpPr>
          <p:cNvPr id="10" name="Ellipse 9"/>
          <p:cNvSpPr/>
          <p:nvPr userDrawn="1"/>
        </p:nvSpPr>
        <p:spPr>
          <a:xfrm>
            <a:off x="9259000" y="634603"/>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11" name="Connecteur droit avec flèche 10"/>
          <p:cNvCxnSpPr/>
          <p:nvPr userDrawn="1"/>
        </p:nvCxnSpPr>
        <p:spPr>
          <a:xfrm>
            <a:off x="464446" y="9517386"/>
            <a:ext cx="8810537" cy="10198"/>
          </a:xfrm>
          <a:prstGeom prst="straightConnector1">
            <a:avLst/>
          </a:prstGeom>
          <a:ln>
            <a:gradFill flip="none" rotWithShape="1">
              <a:gsLst>
                <a:gs pos="1667">
                  <a:srgbClr val="92D050"/>
                </a:gs>
                <a:gs pos="24167">
                  <a:srgbClr val="FFC000"/>
                </a:gs>
                <a:gs pos="100000">
                  <a:srgbClr val="92D050"/>
                </a:gs>
                <a:gs pos="75000">
                  <a:srgbClr val="FFC000"/>
                </a:gs>
                <a:gs pos="50000">
                  <a:srgbClr val="FF0000"/>
                </a:gs>
              </a:gsLst>
              <a:lin ang="0" scaled="1"/>
              <a:tileRect/>
            </a:gradFill>
            <a:tailEnd type="none"/>
          </a:ln>
        </p:spPr>
        <p:style>
          <a:lnRef idx="2">
            <a:schemeClr val="accent2"/>
          </a:lnRef>
          <a:fillRef idx="0">
            <a:schemeClr val="accent2"/>
          </a:fillRef>
          <a:effectRef idx="1">
            <a:schemeClr val="accent2"/>
          </a:effectRef>
          <a:fontRef idx="minor">
            <a:schemeClr val="tx1"/>
          </a:fontRef>
        </p:style>
      </p:cxnSp>
      <p:sp>
        <p:nvSpPr>
          <p:cNvPr id="12" name="ZoneTexte 11"/>
          <p:cNvSpPr txBox="1"/>
          <p:nvPr userDrawn="1"/>
        </p:nvSpPr>
        <p:spPr>
          <a:xfrm>
            <a:off x="619336" y="9445378"/>
            <a:ext cx="465191" cy="215444"/>
          </a:xfrm>
          <a:prstGeom prst="rect">
            <a:avLst/>
          </a:prstGeom>
          <a:solidFill>
            <a:schemeClr val="bg1"/>
          </a:solidFill>
        </p:spPr>
        <p:txBody>
          <a:bodyPr wrap="none" rtlCol="0">
            <a:spAutoFit/>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fr-FR" sz="800" noProof="0" dirty="0" smtClean="0">
                <a:latin typeface="Arial" panose="020B0604020202020204" pitchFamily="34" charset="0"/>
                <a:cs typeface="Arial" panose="020B0604020202020204" pitchFamily="34" charset="0"/>
              </a:rPr>
              <a:t>Faible</a:t>
            </a:r>
          </a:p>
        </p:txBody>
      </p:sp>
      <p:sp>
        <p:nvSpPr>
          <p:cNvPr id="13" name="ZoneTexte 12"/>
          <p:cNvSpPr txBox="1"/>
          <p:nvPr userDrawn="1"/>
        </p:nvSpPr>
        <p:spPr>
          <a:xfrm>
            <a:off x="4834823" y="9445378"/>
            <a:ext cx="425117" cy="21544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Forte</a:t>
            </a:r>
            <a:endParaRPr lang="fr-FR" sz="800" noProof="0" dirty="0">
              <a:latin typeface="Arial" panose="020B0604020202020204" pitchFamily="34" charset="0"/>
              <a:cs typeface="Arial" panose="020B0604020202020204" pitchFamily="34" charset="0"/>
            </a:endParaRPr>
          </a:p>
        </p:txBody>
      </p:sp>
      <p:cxnSp>
        <p:nvCxnSpPr>
          <p:cNvPr id="14" name="Connecteur droit avec flèche 13"/>
          <p:cNvCxnSpPr/>
          <p:nvPr userDrawn="1"/>
        </p:nvCxnSpPr>
        <p:spPr>
          <a:xfrm flipV="1">
            <a:off x="460225" y="1072208"/>
            <a:ext cx="29018" cy="8480892"/>
          </a:xfrm>
          <a:prstGeom prst="straightConnector1">
            <a:avLst/>
          </a:prstGeom>
          <a:ln>
            <a:gradFill>
              <a:gsLst>
                <a:gs pos="54000">
                  <a:srgbClr val="FF0000"/>
                </a:gs>
                <a:gs pos="23760">
                  <a:srgbClr val="FFC000"/>
                </a:gs>
                <a:gs pos="0">
                  <a:srgbClr val="92D050"/>
                </a:gs>
                <a:gs pos="79000">
                  <a:srgbClr val="FFC000"/>
                </a:gs>
                <a:gs pos="100000">
                  <a:srgbClr val="92D050"/>
                </a:gs>
              </a:gsLst>
              <a:lin ang="5400000" scaled="0"/>
            </a:gradFill>
            <a:tailEnd type="none"/>
          </a:ln>
        </p:spPr>
        <p:style>
          <a:lnRef idx="2">
            <a:schemeClr val="accent2"/>
          </a:lnRef>
          <a:fillRef idx="0">
            <a:schemeClr val="accent2"/>
          </a:fillRef>
          <a:effectRef idx="1">
            <a:schemeClr val="accent2"/>
          </a:effectRef>
          <a:fontRef idx="minor">
            <a:schemeClr val="tx1"/>
          </a:fontRef>
        </p:style>
      </p:cxnSp>
      <p:sp>
        <p:nvSpPr>
          <p:cNvPr id="15" name="ZoneTexte 14"/>
          <p:cNvSpPr txBox="1"/>
          <p:nvPr userDrawn="1"/>
        </p:nvSpPr>
        <p:spPr>
          <a:xfrm>
            <a:off x="249088" y="5176664"/>
            <a:ext cx="465192" cy="21544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Faible</a:t>
            </a:r>
            <a:endParaRPr lang="fr-FR" sz="800" noProof="0" dirty="0">
              <a:latin typeface="Arial" panose="020B0604020202020204" pitchFamily="34" charset="0"/>
              <a:cs typeface="Arial" panose="020B0604020202020204" pitchFamily="34" charset="0"/>
            </a:endParaRPr>
          </a:p>
        </p:txBody>
      </p:sp>
      <p:sp>
        <p:nvSpPr>
          <p:cNvPr id="16" name="ZoneTexte 15"/>
          <p:cNvSpPr txBox="1"/>
          <p:nvPr userDrawn="1"/>
        </p:nvSpPr>
        <p:spPr>
          <a:xfrm>
            <a:off x="276685" y="1432248"/>
            <a:ext cx="425116" cy="215444"/>
          </a:xfrm>
          <a:prstGeom prst="rect">
            <a:avLst/>
          </a:prstGeom>
          <a:solidFill>
            <a:schemeClr val="bg1"/>
          </a:solidFill>
        </p:spPr>
        <p:txBody>
          <a:bodyPr wrap="none" rtlCol="0">
            <a:spAutoFit/>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fr-FR" sz="800" noProof="0" dirty="0" smtClean="0">
                <a:latin typeface="Arial" panose="020B0604020202020204" pitchFamily="34" charset="0"/>
                <a:cs typeface="Arial" panose="020B0604020202020204" pitchFamily="34" charset="0"/>
              </a:rPr>
              <a:t>Forte</a:t>
            </a:r>
          </a:p>
        </p:txBody>
      </p:sp>
      <p:sp>
        <p:nvSpPr>
          <p:cNvPr id="17" name="ZoneTexte 9"/>
          <p:cNvSpPr txBox="1"/>
          <p:nvPr userDrawn="1"/>
        </p:nvSpPr>
        <p:spPr>
          <a:xfrm>
            <a:off x="276685" y="8921660"/>
            <a:ext cx="425116" cy="215444"/>
          </a:xfrm>
          <a:prstGeom prst="rect">
            <a:avLst/>
          </a:prstGeom>
          <a:solidFill>
            <a:schemeClr val="bg1"/>
          </a:solidFill>
        </p:spPr>
        <p:txBody>
          <a:bodyPr wrap="none" rtlCol="0">
            <a:spAutoFit/>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fr-FR" sz="800" noProof="0" dirty="0" smtClean="0">
                <a:latin typeface="Arial" panose="020B0604020202020204" pitchFamily="34" charset="0"/>
                <a:cs typeface="Arial" panose="020B0604020202020204" pitchFamily="34" charset="0"/>
              </a:rPr>
              <a:t>Forte</a:t>
            </a:r>
          </a:p>
        </p:txBody>
      </p:sp>
      <p:sp>
        <p:nvSpPr>
          <p:cNvPr id="18" name="ZoneTexte 146"/>
          <p:cNvSpPr txBox="1"/>
          <p:nvPr userDrawn="1"/>
        </p:nvSpPr>
        <p:spPr>
          <a:xfrm>
            <a:off x="8180176" y="9445378"/>
            <a:ext cx="465191" cy="215444"/>
          </a:xfrm>
          <a:prstGeom prst="rect">
            <a:avLst/>
          </a:prstGeom>
          <a:solidFill>
            <a:schemeClr val="bg1"/>
          </a:solidFill>
        </p:spPr>
        <p:txBody>
          <a:bodyPr wrap="none" rtlCol="0">
            <a:spAutoFit/>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fr-FR" sz="800" noProof="0" dirty="0" smtClean="0">
                <a:latin typeface="Arial" panose="020B0604020202020204" pitchFamily="34" charset="0"/>
                <a:cs typeface="Arial" panose="020B0604020202020204" pitchFamily="34" charset="0"/>
              </a:rPr>
              <a:t>Faible</a:t>
            </a:r>
          </a:p>
        </p:txBody>
      </p:sp>
      <p:sp>
        <p:nvSpPr>
          <p:cNvPr id="19" name="ZoneTexte 18"/>
          <p:cNvSpPr txBox="1"/>
          <p:nvPr userDrawn="1"/>
        </p:nvSpPr>
        <p:spPr>
          <a:xfrm>
            <a:off x="7536904" y="9594272"/>
            <a:ext cx="2067077" cy="467820"/>
          </a:xfrm>
          <a:prstGeom prst="rect">
            <a:avLst/>
          </a:prstGeom>
          <a:noFill/>
        </p:spPr>
        <p:txBody>
          <a:bodyPr wrap="square" lIns="128016" tIns="64008" rIns="128016" bIns="64008" rtlCol="0">
            <a:spAutoFit/>
          </a:bodyPr>
          <a:lstStyle/>
          <a:p>
            <a:pPr algn="r"/>
            <a:r>
              <a:rPr lang="fr-FR" sz="1200" b="1" noProof="0" dirty="0" smtClean="0">
                <a:latin typeface="Arial" panose="020B0604020202020204" pitchFamily="34" charset="0"/>
                <a:cs typeface="Arial" panose="020B0604020202020204" pitchFamily="34" charset="0"/>
              </a:rPr>
              <a:t>Exposition du système </a:t>
            </a:r>
          </a:p>
          <a:p>
            <a:pPr algn="r"/>
            <a:r>
              <a:rPr lang="fr-FR" sz="1000" baseline="0" noProof="0" dirty="0" smtClean="0">
                <a:latin typeface="Arial" panose="020B0604020202020204" pitchFamily="34" charset="0"/>
                <a:cs typeface="Arial" panose="020B0604020202020204" pitchFamily="34" charset="0"/>
              </a:rPr>
              <a:t>aux parties prenantes</a:t>
            </a:r>
            <a:endParaRPr lang="fr-FR" sz="1000" noProof="0" dirty="0">
              <a:latin typeface="Arial" panose="020B0604020202020204" pitchFamily="34" charset="0"/>
              <a:cs typeface="Arial" panose="020B0604020202020204" pitchFamily="34" charset="0"/>
            </a:endParaRPr>
          </a:p>
        </p:txBody>
      </p:sp>
      <p:cxnSp>
        <p:nvCxnSpPr>
          <p:cNvPr id="47" name="Connecteur droit 46"/>
          <p:cNvCxnSpPr/>
          <p:nvPr/>
        </p:nvCxnSpPr>
        <p:spPr>
          <a:xfrm>
            <a:off x="0" y="10050492"/>
            <a:ext cx="9598832" cy="4290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32454" y="10092071"/>
            <a:ext cx="9576011" cy="461665"/>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Mesures de sécurité à appliquer sur l’écosystème</a:t>
            </a:r>
          </a:p>
          <a:p>
            <a:pPr marL="0" marR="0" lvl="0" indent="0" algn="ctr" defTabSz="1280160" rtl="0" eaLnBrk="1" fontAlgn="auto" latinLnBrk="0" hangingPunct="1">
              <a:lnSpc>
                <a:spcPct val="100000"/>
              </a:lnSpc>
              <a:spcBef>
                <a:spcPts val="0"/>
              </a:spcBef>
              <a:spcAft>
                <a:spcPts val="0"/>
              </a:spcAft>
              <a:buClrTx/>
              <a:buSzTx/>
              <a:buFontTx/>
              <a:buNone/>
              <a:tabLst/>
              <a:defRPr/>
            </a:pPr>
            <a:r>
              <a:rPr lang="fr-FR" sz="800" noProof="0" dirty="0" smtClean="0">
                <a:latin typeface="Arial" panose="020B0604020202020204" pitchFamily="34" charset="0"/>
                <a:cs typeface="Arial" panose="020B0604020202020204" pitchFamily="34" charset="0"/>
              </a:rPr>
              <a:t>(les flèches grises indiquent l’évolution de la criticité des parties prenantes après applications des mesures)</a:t>
            </a:r>
          </a:p>
        </p:txBody>
      </p:sp>
      <p:sp>
        <p:nvSpPr>
          <p:cNvPr id="49" name="ZoneTexte 48"/>
          <p:cNvSpPr txBox="1"/>
          <p:nvPr/>
        </p:nvSpPr>
        <p:spPr>
          <a:xfrm>
            <a:off x="19024" y="10689570"/>
            <a:ext cx="2844625" cy="1975926"/>
          </a:xfrm>
          <a:prstGeom prst="rect">
            <a:avLst/>
          </a:prstGeom>
          <a:noFill/>
        </p:spPr>
        <p:txBody>
          <a:bodyPr wrap="square" lIns="128016" tIns="64008" rIns="128016" bIns="64008" rtlCol="0">
            <a:spAutoFit/>
          </a:bodyPr>
          <a:lstStyle/>
          <a:p>
            <a:pPr marL="171450" indent="-171450">
              <a:buFont typeface="Wingdings" panose="05000000000000000000" pitchFamily="2" charset="2"/>
              <a:buChar char="q"/>
            </a:pPr>
            <a:r>
              <a:rPr lang="fr-FR" sz="1000" noProof="0" dirty="0" smtClean="0">
                <a:latin typeface="Bodoni Poster" pitchFamily="18" charset="0"/>
                <a:sym typeface="Symbol"/>
              </a:rPr>
              <a:t>ANSSI hygiène de base (standard)</a:t>
            </a:r>
          </a:p>
          <a:p>
            <a:pPr marL="171450" indent="-171450">
              <a:buFont typeface="Wingdings" panose="05000000000000000000" pitchFamily="2" charset="2"/>
              <a:buChar char="q"/>
            </a:pPr>
            <a:r>
              <a:rPr lang="fr-FR" sz="1000" noProof="0" dirty="0" smtClean="0">
                <a:latin typeface="Bodoni Poster" pitchFamily="18" charset="0"/>
                <a:sym typeface="Symbol"/>
              </a:rPr>
              <a:t>ANSSI hygiène de base (renforcé)</a:t>
            </a:r>
          </a:p>
          <a:p>
            <a:pPr marL="171450" indent="-171450">
              <a:buFont typeface="Wingdings" panose="05000000000000000000" pitchFamily="2" charset="2"/>
              <a:buChar char="q"/>
            </a:pPr>
            <a:r>
              <a:rPr lang="fr-FR" sz="1000" noProof="0" dirty="0" smtClean="0">
                <a:latin typeface="Bodoni Poster" pitchFamily="18" charset="0"/>
                <a:sym typeface="Symbol"/>
              </a:rPr>
              <a:t>ANSSI PSSIE</a:t>
            </a:r>
          </a:p>
          <a:p>
            <a:pPr marL="171450" indent="-171450">
              <a:buFont typeface="Wingdings" panose="05000000000000000000" pitchFamily="2" charset="2"/>
              <a:buChar char="q"/>
            </a:pPr>
            <a:r>
              <a:rPr lang="fr-FR" sz="1000" noProof="0" dirty="0" smtClean="0">
                <a:latin typeface="Bodoni Poster" pitchFamily="18" charset="0"/>
                <a:sym typeface="Symbol"/>
              </a:rPr>
              <a:t>CIS </a:t>
            </a:r>
            <a:r>
              <a:rPr lang="fr-FR" sz="1000" noProof="0" dirty="0" err="1" smtClean="0">
                <a:latin typeface="Bodoni Poster" pitchFamily="18" charset="0"/>
                <a:sym typeface="Symbol"/>
              </a:rPr>
              <a:t>Controls</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ISA/IEC 62443-3-3 (SL1)</a:t>
            </a:r>
          </a:p>
          <a:p>
            <a:pPr marL="171450" indent="-171450">
              <a:buFont typeface="Wingdings" panose="05000000000000000000" pitchFamily="2" charset="2"/>
              <a:buChar char="q"/>
            </a:pPr>
            <a:r>
              <a:rPr lang="fr-FR" sz="1000" noProof="0" dirty="0" smtClean="0">
                <a:latin typeface="Bodoni Poster" pitchFamily="18" charset="0"/>
                <a:sym typeface="Symbol"/>
              </a:rPr>
              <a:t>ISA/IEC 62443-3-3 (SL2)</a:t>
            </a:r>
          </a:p>
          <a:p>
            <a:pPr marL="171450" indent="-171450">
              <a:buFont typeface="Wingdings" panose="05000000000000000000" pitchFamily="2" charset="2"/>
              <a:buChar char="q"/>
            </a:pPr>
            <a:r>
              <a:rPr lang="fr-FR" sz="1000" noProof="0" dirty="0" smtClean="0">
                <a:latin typeface="Bodoni Poster" pitchFamily="18" charset="0"/>
                <a:sym typeface="Symbol"/>
              </a:rPr>
              <a:t>ISA/IEC 62443-3-3 (SL3)</a:t>
            </a:r>
          </a:p>
          <a:p>
            <a:pPr marL="171450" indent="-171450">
              <a:buFont typeface="Wingdings" panose="05000000000000000000" pitchFamily="2" charset="2"/>
              <a:buChar char="q"/>
            </a:pPr>
            <a:r>
              <a:rPr lang="fr-FR" sz="1000" noProof="0" dirty="0" smtClean="0">
                <a:latin typeface="Bodoni Poster" pitchFamily="18" charset="0"/>
                <a:sym typeface="Symbol"/>
              </a:rPr>
              <a:t>ISA/IEC 62443-3-3 (SL4)</a:t>
            </a:r>
          </a:p>
          <a:p>
            <a:pPr marL="171450" indent="-171450">
              <a:buFont typeface="Wingdings" panose="05000000000000000000" pitchFamily="2" charset="2"/>
              <a:buChar char="q"/>
            </a:pPr>
            <a:r>
              <a:rPr lang="fr-FR" sz="1000" noProof="0" dirty="0" smtClean="0">
                <a:latin typeface="Bodoni Poster" pitchFamily="18" charset="0"/>
                <a:sym typeface="Symbol"/>
              </a:rPr>
              <a:t>ISO 27002</a:t>
            </a:r>
          </a:p>
          <a:p>
            <a:pPr marL="171450" indent="-171450">
              <a:buFont typeface="Wingdings" panose="05000000000000000000" pitchFamily="2" charset="2"/>
              <a:buChar char="q"/>
            </a:pPr>
            <a:r>
              <a:rPr lang="fr-FR" sz="1000" noProof="0" dirty="0" smtClean="0">
                <a:latin typeface="Bodoni Poster" pitchFamily="18" charset="0"/>
                <a:sym typeface="Symbol"/>
              </a:rPr>
              <a:t>NIST SP800-53 (</a:t>
            </a:r>
            <a:r>
              <a:rPr lang="fr-FR" sz="1000" noProof="0" dirty="0" err="1" smtClean="0">
                <a:latin typeface="Bodoni Poster" pitchFamily="18" charset="0"/>
                <a:sym typeface="Symbol"/>
              </a:rPr>
              <a:t>low</a:t>
            </a:r>
            <a:r>
              <a:rPr lang="fr-FR" sz="1000" noProof="0" dirty="0" smtClean="0">
                <a:latin typeface="Bodoni Poster" pitchFamily="18" charset="0"/>
                <a:sym typeface="Symbol"/>
              </a:rPr>
              <a:t>)</a:t>
            </a:r>
          </a:p>
          <a:p>
            <a:pPr marL="171450" indent="-171450">
              <a:buFont typeface="Wingdings" panose="05000000000000000000" pitchFamily="2" charset="2"/>
              <a:buChar char="q"/>
            </a:pPr>
            <a:r>
              <a:rPr lang="fr-FR" sz="1000" noProof="0" dirty="0" smtClean="0">
                <a:latin typeface="Bodoni Poster" pitchFamily="18" charset="0"/>
                <a:sym typeface="Symbol"/>
              </a:rPr>
              <a:t>NIST SP800-53 (</a:t>
            </a:r>
            <a:r>
              <a:rPr lang="fr-FR" sz="1000" noProof="0" dirty="0" err="1" smtClean="0">
                <a:latin typeface="Bodoni Poster" pitchFamily="18" charset="0"/>
                <a:sym typeface="Symbol"/>
              </a:rPr>
              <a:t>moderate</a:t>
            </a:r>
            <a:r>
              <a:rPr lang="fr-FR" sz="1000" noProof="0" dirty="0" smtClean="0">
                <a:latin typeface="Bodoni Poster" pitchFamily="18" charset="0"/>
                <a:sym typeface="Symbol"/>
              </a:rPr>
              <a:t>)</a:t>
            </a:r>
            <a:endParaRPr lang="fr-FR" sz="1000" noProof="0" dirty="0" smtClean="0">
              <a:latin typeface="Bodoni Poster" pitchFamily="18" charset="0"/>
            </a:endParaRPr>
          </a:p>
          <a:p>
            <a:pPr marL="171450" indent="-171450">
              <a:buFont typeface="Wingdings" panose="05000000000000000000" pitchFamily="2" charset="2"/>
              <a:buChar char="q"/>
            </a:pPr>
            <a:r>
              <a:rPr lang="fr-FR" sz="1000" noProof="0" dirty="0" smtClean="0">
                <a:latin typeface="Bodoni Poster" pitchFamily="18" charset="0"/>
                <a:sym typeface="Symbol"/>
              </a:rPr>
              <a:t>NIST SP800-53 (high)</a:t>
            </a:r>
          </a:p>
        </p:txBody>
      </p:sp>
      <p:sp>
        <p:nvSpPr>
          <p:cNvPr id="50" name="Ellipse 49"/>
          <p:cNvSpPr/>
          <p:nvPr/>
        </p:nvSpPr>
        <p:spPr>
          <a:xfrm>
            <a:off x="32454" y="10129398"/>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cxnSp>
        <p:nvCxnSpPr>
          <p:cNvPr id="54" name="Connecteur droit 53"/>
          <p:cNvCxnSpPr/>
          <p:nvPr userDrawn="1"/>
        </p:nvCxnSpPr>
        <p:spPr>
          <a:xfrm>
            <a:off x="2208312" y="10648818"/>
            <a:ext cx="0" cy="2152782"/>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29" name="Image 28"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28" name="ZoneTexte 27"/>
          <p:cNvSpPr txBox="1"/>
          <p:nvPr userDrawn="1"/>
        </p:nvSpPr>
        <p:spPr>
          <a:xfrm>
            <a:off x="-8172" y="10501498"/>
            <a:ext cx="16767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Sources:</a:t>
            </a:r>
            <a:endParaRPr lang="fr-FR" sz="1000" noProof="0" dirty="0">
              <a:latin typeface="Arial" panose="020B0604020202020204" pitchFamily="34" charset="0"/>
              <a:cs typeface="Arial" panose="020B0604020202020204" pitchFamily="34" charset="0"/>
            </a:endParaRPr>
          </a:p>
        </p:txBody>
      </p:sp>
      <p:sp>
        <p:nvSpPr>
          <p:cNvPr id="36" name="ZoneTexte 35"/>
          <p:cNvSpPr txBox="1"/>
          <p:nvPr userDrawn="1"/>
        </p:nvSpPr>
        <p:spPr>
          <a:xfrm>
            <a:off x="5029254" y="5721560"/>
            <a:ext cx="1167051" cy="498598"/>
          </a:xfrm>
          <a:prstGeom prst="rect">
            <a:avLst/>
          </a:prstGeom>
          <a:noFill/>
        </p:spPr>
        <p:txBody>
          <a:bodyPr wrap="square" lIns="128016" tIns="64008" rIns="128016" bIns="64008" rtlCol="0">
            <a:spAutoFit/>
          </a:bodyPr>
          <a:lstStyle/>
          <a:p>
            <a:pPr algn="ctr"/>
            <a:r>
              <a:rPr lang="fr-FR" sz="1200" b="1" noProof="0" dirty="0" smtClean="0">
                <a:solidFill>
                  <a:schemeClr val="bg1"/>
                </a:solidFill>
                <a:latin typeface="Arial" panose="020B0604020202020204" pitchFamily="34" charset="0"/>
                <a:cs typeface="Arial" panose="020B0604020202020204" pitchFamily="34" charset="0"/>
              </a:rPr>
              <a:t>Zone de danger</a:t>
            </a:r>
            <a:endParaRPr lang="fr-FR" sz="1200" b="1" noProof="0" dirty="0">
              <a:solidFill>
                <a:schemeClr val="bg1"/>
              </a:solidFill>
              <a:latin typeface="Arial" panose="020B0604020202020204" pitchFamily="34" charset="0"/>
              <a:cs typeface="Arial" panose="020B0604020202020204" pitchFamily="34" charset="0"/>
            </a:endParaRPr>
          </a:p>
        </p:txBody>
      </p:sp>
      <p:sp>
        <p:nvSpPr>
          <p:cNvPr id="37" name="ZoneTexte 36"/>
          <p:cNvSpPr txBox="1"/>
          <p:nvPr userDrawn="1"/>
        </p:nvSpPr>
        <p:spPr>
          <a:xfrm>
            <a:off x="6028667" y="6549734"/>
            <a:ext cx="1273214" cy="498598"/>
          </a:xfrm>
          <a:prstGeom prst="rect">
            <a:avLst/>
          </a:prstGeom>
          <a:noFill/>
        </p:spPr>
        <p:txBody>
          <a:bodyPr wrap="square" lIns="128016" tIns="64008" rIns="128016" bIns="64008" rtlCol="0">
            <a:spAutoFit/>
          </a:bodyPr>
          <a:lstStyle/>
          <a:p>
            <a:pPr algn="ctr"/>
            <a:r>
              <a:rPr lang="fr-FR" sz="1200" b="1" noProof="0" dirty="0" smtClean="0">
                <a:solidFill>
                  <a:srgbClr val="FF6600"/>
                </a:solidFill>
                <a:latin typeface="Arial" panose="020B0604020202020204" pitchFamily="34" charset="0"/>
                <a:cs typeface="Arial" panose="020B0604020202020204" pitchFamily="34" charset="0"/>
              </a:rPr>
              <a:t>Zone de contrôle</a:t>
            </a:r>
            <a:endParaRPr lang="fr-FR" sz="1200" b="1" noProof="0" dirty="0">
              <a:solidFill>
                <a:srgbClr val="FF6600"/>
              </a:solidFill>
              <a:latin typeface="Arial" panose="020B0604020202020204" pitchFamily="34" charset="0"/>
              <a:cs typeface="Arial" panose="020B0604020202020204" pitchFamily="34" charset="0"/>
            </a:endParaRPr>
          </a:p>
        </p:txBody>
      </p:sp>
      <p:sp>
        <p:nvSpPr>
          <p:cNvPr id="38" name="ZoneTexte 37"/>
          <p:cNvSpPr txBox="1"/>
          <p:nvPr userDrawn="1"/>
        </p:nvSpPr>
        <p:spPr>
          <a:xfrm>
            <a:off x="7028205" y="7597657"/>
            <a:ext cx="1273214" cy="313932"/>
          </a:xfrm>
          <a:prstGeom prst="rect">
            <a:avLst/>
          </a:prstGeom>
          <a:noFill/>
        </p:spPr>
        <p:txBody>
          <a:bodyPr wrap="square" lIns="128016" tIns="64008" rIns="128016" bIns="64008" rtlCol="0">
            <a:spAutoFit/>
          </a:bodyPr>
          <a:lstStyle/>
          <a:p>
            <a:pPr algn="ctr"/>
            <a:r>
              <a:rPr lang="fr-FR" sz="1200" b="1" noProof="0" dirty="0" smtClean="0">
                <a:solidFill>
                  <a:srgbClr val="00B050"/>
                </a:solidFill>
                <a:latin typeface="Arial" panose="020B0604020202020204" pitchFamily="34" charset="0"/>
                <a:cs typeface="Arial" panose="020B0604020202020204" pitchFamily="34" charset="0"/>
              </a:rPr>
              <a:t>Zone de veille</a:t>
            </a:r>
            <a:endParaRPr lang="fr-FR" sz="1200" b="1" noProof="0" dirty="0">
              <a:solidFill>
                <a:srgbClr val="00B050"/>
              </a:solidFill>
              <a:latin typeface="Arial" panose="020B0604020202020204" pitchFamily="34" charset="0"/>
              <a:cs typeface="Arial" panose="020B0604020202020204" pitchFamily="34" charset="0"/>
            </a:endParaRPr>
          </a:p>
        </p:txBody>
      </p:sp>
      <p:sp>
        <p:nvSpPr>
          <p:cNvPr id="39" name="ZoneTexte 38"/>
          <p:cNvSpPr txBox="1"/>
          <p:nvPr userDrawn="1"/>
        </p:nvSpPr>
        <p:spPr>
          <a:xfrm>
            <a:off x="3698232" y="4438423"/>
            <a:ext cx="1167051" cy="498598"/>
          </a:xfrm>
          <a:prstGeom prst="rect">
            <a:avLst/>
          </a:prstGeom>
          <a:noFill/>
        </p:spPr>
        <p:txBody>
          <a:bodyPr wrap="square" lIns="128016" tIns="64008" rIns="128016" bIns="64008" rtlCol="0">
            <a:spAutoFit/>
          </a:bodyPr>
          <a:lstStyle/>
          <a:p>
            <a:pPr algn="ctr"/>
            <a:r>
              <a:rPr lang="fr-FR" sz="1200" b="1" noProof="0" dirty="0" smtClean="0">
                <a:solidFill>
                  <a:schemeClr val="bg1"/>
                </a:solidFill>
                <a:latin typeface="Arial" panose="020B0604020202020204" pitchFamily="34" charset="0"/>
                <a:cs typeface="Arial" panose="020B0604020202020204" pitchFamily="34" charset="0"/>
              </a:rPr>
              <a:t>Zone de danger</a:t>
            </a:r>
            <a:endParaRPr lang="fr-FR" sz="1200" b="1" noProof="0" dirty="0">
              <a:solidFill>
                <a:schemeClr val="bg1"/>
              </a:solidFill>
              <a:latin typeface="Arial" panose="020B0604020202020204" pitchFamily="34" charset="0"/>
              <a:cs typeface="Arial" panose="020B0604020202020204" pitchFamily="34" charset="0"/>
            </a:endParaRPr>
          </a:p>
        </p:txBody>
      </p:sp>
      <p:sp>
        <p:nvSpPr>
          <p:cNvPr id="40" name="ZoneTexte 39"/>
          <p:cNvSpPr txBox="1"/>
          <p:nvPr userDrawn="1"/>
        </p:nvSpPr>
        <p:spPr>
          <a:xfrm>
            <a:off x="2712707" y="3636751"/>
            <a:ext cx="1273214" cy="498598"/>
          </a:xfrm>
          <a:prstGeom prst="rect">
            <a:avLst/>
          </a:prstGeom>
          <a:noFill/>
        </p:spPr>
        <p:txBody>
          <a:bodyPr wrap="square" lIns="128016" tIns="64008" rIns="128016" bIns="64008" rtlCol="0">
            <a:spAutoFit/>
          </a:bodyPr>
          <a:lstStyle/>
          <a:p>
            <a:pPr algn="ctr"/>
            <a:r>
              <a:rPr lang="fr-FR" sz="1200" b="1" noProof="0" dirty="0" smtClean="0">
                <a:solidFill>
                  <a:srgbClr val="FF6600"/>
                </a:solidFill>
                <a:latin typeface="Arial" panose="020B0604020202020204" pitchFamily="34" charset="0"/>
                <a:cs typeface="Arial" panose="020B0604020202020204" pitchFamily="34" charset="0"/>
              </a:rPr>
              <a:t>Zone de contrôle</a:t>
            </a:r>
            <a:endParaRPr lang="fr-FR" sz="1200" b="1" noProof="0" dirty="0">
              <a:solidFill>
                <a:srgbClr val="FF6600"/>
              </a:solidFill>
              <a:latin typeface="Arial" panose="020B0604020202020204" pitchFamily="34" charset="0"/>
              <a:cs typeface="Arial" panose="020B0604020202020204" pitchFamily="34" charset="0"/>
            </a:endParaRPr>
          </a:p>
        </p:txBody>
      </p:sp>
      <p:sp>
        <p:nvSpPr>
          <p:cNvPr id="41" name="ZoneTexte 40"/>
          <p:cNvSpPr txBox="1"/>
          <p:nvPr userDrawn="1"/>
        </p:nvSpPr>
        <p:spPr>
          <a:xfrm>
            <a:off x="1629618" y="2721035"/>
            <a:ext cx="1273214" cy="313932"/>
          </a:xfrm>
          <a:prstGeom prst="rect">
            <a:avLst/>
          </a:prstGeom>
          <a:noFill/>
        </p:spPr>
        <p:txBody>
          <a:bodyPr wrap="square" lIns="128016" tIns="64008" rIns="128016" bIns="64008" rtlCol="0">
            <a:spAutoFit/>
          </a:bodyPr>
          <a:lstStyle/>
          <a:p>
            <a:pPr algn="ctr"/>
            <a:r>
              <a:rPr lang="fr-FR" sz="1200" b="1" noProof="0" dirty="0" smtClean="0">
                <a:solidFill>
                  <a:srgbClr val="00B050"/>
                </a:solidFill>
                <a:latin typeface="Arial" panose="020B0604020202020204" pitchFamily="34" charset="0"/>
                <a:cs typeface="Arial" panose="020B0604020202020204" pitchFamily="34" charset="0"/>
              </a:rPr>
              <a:t>Zone de veille</a:t>
            </a:r>
            <a:endParaRPr lang="fr-FR" sz="1200" b="1" noProof="0" dirty="0">
              <a:solidFill>
                <a:srgbClr val="00B050"/>
              </a:solidFill>
              <a:latin typeface="Arial" panose="020B0604020202020204" pitchFamily="34" charset="0"/>
              <a:cs typeface="Arial" panose="020B0604020202020204" pitchFamily="34" charset="0"/>
            </a:endParaRPr>
          </a:p>
        </p:txBody>
      </p:sp>
      <p:sp>
        <p:nvSpPr>
          <p:cNvPr id="8" name="Organigramme : Ou 7"/>
          <p:cNvSpPr/>
          <p:nvPr userDrawn="1"/>
        </p:nvSpPr>
        <p:spPr>
          <a:xfrm>
            <a:off x="4737716" y="5032146"/>
            <a:ext cx="540000" cy="5400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ysClr val="windowText" lastClr="000000"/>
                </a:solidFill>
              </a:ln>
            </a:endParaRPr>
          </a:p>
        </p:txBody>
      </p:sp>
      <p:cxnSp>
        <p:nvCxnSpPr>
          <p:cNvPr id="23" name="Connecteur droit 22"/>
          <p:cNvCxnSpPr>
            <a:stCxn id="8" idx="4"/>
            <a:endCxn id="45" idx="4"/>
          </p:cNvCxnSpPr>
          <p:nvPr userDrawn="1"/>
        </p:nvCxnSpPr>
        <p:spPr>
          <a:xfrm flipH="1">
            <a:off x="4989588" y="5572146"/>
            <a:ext cx="18128" cy="3837228"/>
          </a:xfrm>
          <a:prstGeom prst="line">
            <a:avLst/>
          </a:prstGeom>
          <a:ln w="1270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46" name="Connecteur droit 45"/>
          <p:cNvCxnSpPr>
            <a:stCxn id="8" idx="2"/>
            <a:endCxn id="45" idx="2"/>
          </p:cNvCxnSpPr>
          <p:nvPr userDrawn="1"/>
        </p:nvCxnSpPr>
        <p:spPr>
          <a:xfrm flipH="1">
            <a:off x="930104" y="5302146"/>
            <a:ext cx="3807612" cy="24684"/>
          </a:xfrm>
          <a:prstGeom prst="line">
            <a:avLst/>
          </a:prstGeom>
          <a:ln w="1270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51" name="Connecteur droit 50"/>
          <p:cNvCxnSpPr>
            <a:stCxn id="8" idx="0"/>
            <a:endCxn id="45" idx="0"/>
          </p:cNvCxnSpPr>
          <p:nvPr userDrawn="1"/>
        </p:nvCxnSpPr>
        <p:spPr>
          <a:xfrm flipH="1" flipV="1">
            <a:off x="4989588" y="1244286"/>
            <a:ext cx="18128" cy="3787860"/>
          </a:xfrm>
          <a:prstGeom prst="line">
            <a:avLst/>
          </a:prstGeom>
          <a:ln w="1270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52" name="Connecteur droit 51"/>
          <p:cNvCxnSpPr>
            <a:stCxn id="8" idx="6"/>
            <a:endCxn id="45" idx="6"/>
          </p:cNvCxnSpPr>
          <p:nvPr userDrawn="1"/>
        </p:nvCxnSpPr>
        <p:spPr>
          <a:xfrm>
            <a:off x="5277716" y="5302146"/>
            <a:ext cx="3771356" cy="24684"/>
          </a:xfrm>
          <a:prstGeom prst="line">
            <a:avLst/>
          </a:prstGeom>
          <a:ln w="1270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a:endCxn id="8" idx="3"/>
          </p:cNvCxnSpPr>
          <p:nvPr userDrawn="1"/>
        </p:nvCxnSpPr>
        <p:spPr>
          <a:xfrm flipV="1">
            <a:off x="519814" y="5493065"/>
            <a:ext cx="4296983" cy="39714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ZoneTexte 58"/>
          <p:cNvSpPr txBox="1"/>
          <p:nvPr userDrawn="1"/>
        </p:nvSpPr>
        <p:spPr>
          <a:xfrm rot="2961727">
            <a:off x="3101870" y="6391945"/>
            <a:ext cx="1273214" cy="257369"/>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Seuil de danger</a:t>
            </a:r>
            <a:endParaRPr lang="fr-FR" sz="1200" b="0" noProof="0" dirty="0">
              <a:solidFill>
                <a:schemeClr val="tx1"/>
              </a:solidFill>
              <a:latin typeface="Arial" panose="020B0604020202020204" pitchFamily="34" charset="0"/>
              <a:cs typeface="Arial" panose="020B0604020202020204" pitchFamily="34" charset="0"/>
            </a:endParaRPr>
          </a:p>
        </p:txBody>
      </p:sp>
      <p:sp>
        <p:nvSpPr>
          <p:cNvPr id="60" name="ZoneTexte 59"/>
          <p:cNvSpPr txBox="1"/>
          <p:nvPr userDrawn="1"/>
        </p:nvSpPr>
        <p:spPr>
          <a:xfrm rot="2961727">
            <a:off x="2091626" y="7304394"/>
            <a:ext cx="1273214" cy="257369"/>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Seuil de contrôle</a:t>
            </a:r>
            <a:endParaRPr lang="fr-FR" sz="1200" b="0" noProof="0" dirty="0">
              <a:solidFill>
                <a:schemeClr val="tx1"/>
              </a:solidFill>
              <a:latin typeface="Arial" panose="020B0604020202020204" pitchFamily="34" charset="0"/>
              <a:cs typeface="Arial" panose="020B0604020202020204" pitchFamily="34" charset="0"/>
            </a:endParaRPr>
          </a:p>
        </p:txBody>
      </p:sp>
      <p:sp>
        <p:nvSpPr>
          <p:cNvPr id="61" name="ZoneTexte 60"/>
          <p:cNvSpPr txBox="1"/>
          <p:nvPr userDrawn="1"/>
        </p:nvSpPr>
        <p:spPr>
          <a:xfrm rot="2961727">
            <a:off x="1275471" y="8153494"/>
            <a:ext cx="1273214" cy="257369"/>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Seuil de veille</a:t>
            </a:r>
            <a:endParaRPr lang="fr-FR" sz="1200" b="0" noProof="0" dirty="0">
              <a:solidFill>
                <a:schemeClr val="tx1"/>
              </a:solidFill>
              <a:latin typeface="Arial" panose="020B0604020202020204" pitchFamily="34" charset="0"/>
              <a:cs typeface="Arial" panose="020B0604020202020204" pitchFamily="34" charset="0"/>
            </a:endParaRPr>
          </a:p>
        </p:txBody>
      </p:sp>
      <p:sp>
        <p:nvSpPr>
          <p:cNvPr id="63" name="ZoneTexte 62"/>
          <p:cNvSpPr txBox="1"/>
          <p:nvPr userDrawn="1"/>
        </p:nvSpPr>
        <p:spPr>
          <a:xfrm rot="18975463">
            <a:off x="309353" y="8879037"/>
            <a:ext cx="1174062" cy="442035"/>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Niveau de criticité</a:t>
            </a:r>
            <a:endParaRPr lang="fr-FR" sz="1200" b="0" noProof="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45494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a_cartographie des parties-prenantes (2)">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n°3: Analyse des Parties Prenant</a:t>
            </a:r>
            <a:endParaRPr lang="fr-FR" sz="700" b="1" noProof="0" dirty="0" smtClean="0">
              <a:latin typeface="Arial" panose="020B0604020202020204" pitchFamily="34" charset="0"/>
              <a:cs typeface="Arial" panose="020B0604020202020204" pitchFamily="34" charset="0"/>
            </a:endParaRPr>
          </a:p>
          <a:p>
            <a:pPr algn="ctr"/>
            <a:r>
              <a:rPr lang="fr-FR" sz="700" b="1" noProof="0" dirty="0" smtClean="0">
                <a:latin typeface="Arial" panose="020B0604020202020204" pitchFamily="34" charset="0"/>
                <a:cs typeface="Arial" panose="020B0604020202020204" pitchFamily="34" charset="0"/>
              </a:rPr>
              <a:t>(1 à 3 demi-journées)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7163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23584" y="496144"/>
            <a:ext cx="9572666" cy="483209"/>
          </a:xfrm>
          <a:prstGeom prst="rect">
            <a:avLst/>
          </a:prstGeom>
          <a:noFill/>
        </p:spPr>
        <p:txBody>
          <a:bodyPr wrap="square" lIns="128016" tIns="64008" rIns="128016" bIns="64008" rtlCol="0">
            <a:spAutoFit/>
          </a:bodyPr>
          <a:lstStyle/>
          <a:p>
            <a:pPr algn="ctr"/>
            <a:r>
              <a:rPr lang="fr-FR" sz="150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Cartographie de la</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menace numérique de l’écosystème </a:t>
            </a:r>
          </a:p>
          <a:p>
            <a:pPr algn="ctr"/>
            <a:r>
              <a:rPr lang="fr-FR" sz="700" noProof="0" dirty="0" smtClean="0">
                <a:latin typeface="Arial" panose="020B0604020202020204" pitchFamily="34" charset="0"/>
                <a:cs typeface="Arial" panose="020B0604020202020204" pitchFamily="34" charset="0"/>
              </a:rPr>
              <a:t>(i.e., dépendance vis-à-vis des sous-traitants, maturité des sous-traitants…, tout au long du cycle de vie)</a:t>
            </a:r>
            <a:endParaRPr lang="fr-FR" sz="700" noProof="0" dirty="0">
              <a:latin typeface="Arial" panose="020B0604020202020204" pitchFamily="34" charset="0"/>
              <a:cs typeface="Arial" panose="020B0604020202020204" pitchFamily="34" charset="0"/>
            </a:endParaRPr>
          </a:p>
        </p:txBody>
      </p:sp>
      <p:sp>
        <p:nvSpPr>
          <p:cNvPr id="10" name="Ellipse 9"/>
          <p:cNvSpPr/>
          <p:nvPr userDrawn="1"/>
        </p:nvSpPr>
        <p:spPr>
          <a:xfrm>
            <a:off x="9259000" y="634603"/>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11" name="Connecteur droit avec flèche 10"/>
          <p:cNvCxnSpPr/>
          <p:nvPr userDrawn="1"/>
        </p:nvCxnSpPr>
        <p:spPr>
          <a:xfrm>
            <a:off x="464446" y="9709330"/>
            <a:ext cx="8810537" cy="10198"/>
          </a:xfrm>
          <a:prstGeom prst="straightConnector1">
            <a:avLst/>
          </a:prstGeom>
          <a:ln>
            <a:gradFill flip="none" rotWithShape="1">
              <a:gsLst>
                <a:gs pos="100000">
                  <a:srgbClr val="92D050"/>
                </a:gs>
                <a:gs pos="50000">
                  <a:srgbClr val="FFC000"/>
                </a:gs>
                <a:gs pos="0">
                  <a:srgbClr val="FF0000"/>
                </a:gs>
              </a:gsLst>
              <a:lin ang="0" scaled="1"/>
              <a:tileRect/>
            </a:gradFill>
            <a:tailEnd type="none"/>
          </a:ln>
        </p:spPr>
        <p:style>
          <a:lnRef idx="2">
            <a:schemeClr val="accent2"/>
          </a:lnRef>
          <a:fillRef idx="0">
            <a:schemeClr val="accent2"/>
          </a:fillRef>
          <a:effectRef idx="1">
            <a:schemeClr val="accent2"/>
          </a:effectRef>
          <a:fontRef idx="minor">
            <a:schemeClr val="tx1"/>
          </a:fontRef>
        </p:style>
      </p:cxnSp>
      <p:sp>
        <p:nvSpPr>
          <p:cNvPr id="13" name="ZoneTexte 12"/>
          <p:cNvSpPr txBox="1"/>
          <p:nvPr userDrawn="1"/>
        </p:nvSpPr>
        <p:spPr>
          <a:xfrm>
            <a:off x="839077" y="9713748"/>
            <a:ext cx="425117" cy="215444"/>
          </a:xfrm>
          <a:prstGeom prst="rect">
            <a:avLst/>
          </a:prstGeom>
          <a:no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Forte</a:t>
            </a:r>
            <a:endParaRPr lang="fr-FR" sz="800" noProof="0" dirty="0">
              <a:latin typeface="Arial" panose="020B0604020202020204" pitchFamily="34" charset="0"/>
              <a:cs typeface="Arial" panose="020B0604020202020204" pitchFamily="34" charset="0"/>
            </a:endParaRPr>
          </a:p>
        </p:txBody>
      </p:sp>
      <p:cxnSp>
        <p:nvCxnSpPr>
          <p:cNvPr id="14" name="Connecteur droit avec flèche 13"/>
          <p:cNvCxnSpPr/>
          <p:nvPr userDrawn="1"/>
        </p:nvCxnSpPr>
        <p:spPr>
          <a:xfrm flipV="1">
            <a:off x="460225" y="1480176"/>
            <a:ext cx="0" cy="8208000"/>
          </a:xfrm>
          <a:prstGeom prst="straightConnector1">
            <a:avLst/>
          </a:prstGeom>
          <a:ln>
            <a:gradFill>
              <a:gsLst>
                <a:gs pos="0">
                  <a:srgbClr val="FF0000"/>
                </a:gs>
                <a:gs pos="50000">
                  <a:srgbClr val="FFC000"/>
                </a:gs>
                <a:gs pos="100000">
                  <a:srgbClr val="92D050"/>
                </a:gs>
              </a:gsLst>
              <a:lin ang="5400000" scaled="0"/>
            </a:gradFill>
            <a:tailEnd type="none"/>
          </a:ln>
        </p:spPr>
        <p:style>
          <a:lnRef idx="2">
            <a:schemeClr val="accent2"/>
          </a:lnRef>
          <a:fillRef idx="0">
            <a:schemeClr val="accent2"/>
          </a:fillRef>
          <a:effectRef idx="1">
            <a:schemeClr val="accent2"/>
          </a:effectRef>
          <a:fontRef idx="minor">
            <a:schemeClr val="tx1"/>
          </a:fontRef>
        </p:style>
      </p:cxnSp>
      <p:sp>
        <p:nvSpPr>
          <p:cNvPr id="18" name="ZoneTexte 146"/>
          <p:cNvSpPr txBox="1"/>
          <p:nvPr userDrawn="1"/>
        </p:nvSpPr>
        <p:spPr>
          <a:xfrm>
            <a:off x="8607124" y="9713748"/>
            <a:ext cx="465192" cy="215444"/>
          </a:xfrm>
          <a:prstGeom prst="rect">
            <a:avLst/>
          </a:prstGeom>
          <a:no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Faible</a:t>
            </a:r>
            <a:endParaRPr lang="fr-FR" sz="800" noProof="0" dirty="0">
              <a:latin typeface="Arial" panose="020B0604020202020204" pitchFamily="34" charset="0"/>
              <a:cs typeface="Arial" panose="020B0604020202020204" pitchFamily="34" charset="0"/>
            </a:endParaRPr>
          </a:p>
        </p:txBody>
      </p:sp>
      <p:cxnSp>
        <p:nvCxnSpPr>
          <p:cNvPr id="47" name="Connecteur droit 46"/>
          <p:cNvCxnSpPr/>
          <p:nvPr/>
        </p:nvCxnSpPr>
        <p:spPr>
          <a:xfrm>
            <a:off x="0" y="10174322"/>
            <a:ext cx="9598832" cy="4290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19024" y="10693328"/>
            <a:ext cx="2844625" cy="1975926"/>
          </a:xfrm>
          <a:prstGeom prst="rect">
            <a:avLst/>
          </a:prstGeom>
          <a:noFill/>
        </p:spPr>
        <p:txBody>
          <a:bodyPr wrap="square" lIns="128016" tIns="64008" rIns="128016" bIns="64008" rtlCol="0">
            <a:spAutoFit/>
          </a:bodyPr>
          <a:lstStyle/>
          <a:p>
            <a:pPr marL="171450" indent="-171450">
              <a:buFont typeface="Wingdings" panose="05000000000000000000" pitchFamily="2" charset="2"/>
              <a:buChar char="q"/>
            </a:pPr>
            <a:r>
              <a:rPr lang="fr-FR" sz="1000" noProof="0" dirty="0" smtClean="0">
                <a:latin typeface="Bodoni Poster" pitchFamily="18" charset="0"/>
                <a:sym typeface="Symbol"/>
              </a:rPr>
              <a:t>ANSSI hygiène de base (standard)</a:t>
            </a:r>
          </a:p>
          <a:p>
            <a:pPr marL="171450" indent="-171450">
              <a:buFont typeface="Wingdings" panose="05000000000000000000" pitchFamily="2" charset="2"/>
              <a:buChar char="q"/>
            </a:pPr>
            <a:r>
              <a:rPr lang="fr-FR" sz="1000" noProof="0" dirty="0" smtClean="0">
                <a:latin typeface="Bodoni Poster" pitchFamily="18" charset="0"/>
                <a:sym typeface="Symbol"/>
              </a:rPr>
              <a:t>ANSSI hygiène de base (renforcé)</a:t>
            </a:r>
          </a:p>
          <a:p>
            <a:pPr marL="171450" indent="-171450">
              <a:buFont typeface="Wingdings" panose="05000000000000000000" pitchFamily="2" charset="2"/>
              <a:buChar char="q"/>
            </a:pPr>
            <a:r>
              <a:rPr lang="fr-FR" sz="1000" noProof="0" dirty="0" smtClean="0">
                <a:latin typeface="Bodoni Poster" pitchFamily="18" charset="0"/>
                <a:sym typeface="Symbol"/>
              </a:rPr>
              <a:t>ANSSI PSSIE</a:t>
            </a:r>
          </a:p>
          <a:p>
            <a:pPr marL="171450" indent="-171450">
              <a:buFont typeface="Wingdings" panose="05000000000000000000" pitchFamily="2" charset="2"/>
              <a:buChar char="q"/>
            </a:pPr>
            <a:r>
              <a:rPr lang="fr-FR" sz="1000" noProof="0" dirty="0" smtClean="0">
                <a:latin typeface="Bodoni Poster" pitchFamily="18" charset="0"/>
                <a:sym typeface="Symbol"/>
              </a:rPr>
              <a:t>CIS </a:t>
            </a:r>
            <a:r>
              <a:rPr lang="fr-FR" sz="1000" noProof="0" dirty="0" err="1" smtClean="0">
                <a:latin typeface="Bodoni Poster" pitchFamily="18" charset="0"/>
                <a:sym typeface="Symbol"/>
              </a:rPr>
              <a:t>Controls</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ISA/IEC 62443-3-3 (SL1)</a:t>
            </a:r>
          </a:p>
          <a:p>
            <a:pPr marL="171450" indent="-171450">
              <a:buFont typeface="Wingdings" panose="05000000000000000000" pitchFamily="2" charset="2"/>
              <a:buChar char="q"/>
            </a:pPr>
            <a:r>
              <a:rPr lang="fr-FR" sz="1000" noProof="0" dirty="0" smtClean="0">
                <a:latin typeface="Bodoni Poster" pitchFamily="18" charset="0"/>
                <a:sym typeface="Symbol"/>
              </a:rPr>
              <a:t>ISA/IEC 62443-3-3 (SL2)</a:t>
            </a:r>
          </a:p>
          <a:p>
            <a:pPr marL="171450" indent="-171450">
              <a:buFont typeface="Wingdings" panose="05000000000000000000" pitchFamily="2" charset="2"/>
              <a:buChar char="q"/>
            </a:pPr>
            <a:r>
              <a:rPr lang="fr-FR" sz="1000" noProof="0" dirty="0" smtClean="0">
                <a:latin typeface="Bodoni Poster" pitchFamily="18" charset="0"/>
                <a:sym typeface="Symbol"/>
              </a:rPr>
              <a:t>ISA/IEC 62443-3-3 (SL3)</a:t>
            </a:r>
          </a:p>
          <a:p>
            <a:pPr marL="171450" indent="-171450">
              <a:buFont typeface="Wingdings" panose="05000000000000000000" pitchFamily="2" charset="2"/>
              <a:buChar char="q"/>
            </a:pPr>
            <a:r>
              <a:rPr lang="fr-FR" sz="1000" noProof="0" dirty="0" smtClean="0">
                <a:latin typeface="Bodoni Poster" pitchFamily="18" charset="0"/>
                <a:sym typeface="Symbol"/>
              </a:rPr>
              <a:t>ISA/IEC 62443-3-3 (SL4)</a:t>
            </a:r>
          </a:p>
          <a:p>
            <a:pPr marL="171450" indent="-171450">
              <a:buFont typeface="Wingdings" panose="05000000000000000000" pitchFamily="2" charset="2"/>
              <a:buChar char="q"/>
            </a:pPr>
            <a:r>
              <a:rPr lang="fr-FR" sz="1000" noProof="0" dirty="0" smtClean="0">
                <a:latin typeface="Bodoni Poster" pitchFamily="18" charset="0"/>
                <a:sym typeface="Symbol"/>
              </a:rPr>
              <a:t>ISO 27002</a:t>
            </a:r>
          </a:p>
          <a:p>
            <a:pPr marL="171450" indent="-171450">
              <a:buFont typeface="Wingdings" panose="05000000000000000000" pitchFamily="2" charset="2"/>
              <a:buChar char="q"/>
            </a:pPr>
            <a:r>
              <a:rPr lang="fr-FR" sz="1000" noProof="0" dirty="0" smtClean="0">
                <a:latin typeface="Bodoni Poster" pitchFamily="18" charset="0"/>
                <a:sym typeface="Symbol"/>
              </a:rPr>
              <a:t>NIST SP800-53 (</a:t>
            </a:r>
            <a:r>
              <a:rPr lang="fr-FR" sz="1000" noProof="0" dirty="0" err="1" smtClean="0">
                <a:latin typeface="Bodoni Poster" pitchFamily="18" charset="0"/>
                <a:sym typeface="Symbol"/>
              </a:rPr>
              <a:t>low</a:t>
            </a:r>
            <a:r>
              <a:rPr lang="fr-FR" sz="1000" noProof="0" dirty="0" smtClean="0">
                <a:latin typeface="Bodoni Poster" pitchFamily="18" charset="0"/>
                <a:sym typeface="Symbol"/>
              </a:rPr>
              <a:t>)</a:t>
            </a:r>
          </a:p>
          <a:p>
            <a:pPr marL="171450" indent="-171450">
              <a:buFont typeface="Wingdings" panose="05000000000000000000" pitchFamily="2" charset="2"/>
              <a:buChar char="q"/>
            </a:pPr>
            <a:r>
              <a:rPr lang="fr-FR" sz="1000" noProof="0" dirty="0" smtClean="0">
                <a:latin typeface="Bodoni Poster" pitchFamily="18" charset="0"/>
                <a:sym typeface="Symbol"/>
              </a:rPr>
              <a:t>NIST SP800-53 (</a:t>
            </a:r>
            <a:r>
              <a:rPr lang="fr-FR" sz="1000" noProof="0" dirty="0" err="1" smtClean="0">
                <a:latin typeface="Bodoni Poster" pitchFamily="18" charset="0"/>
                <a:sym typeface="Symbol"/>
              </a:rPr>
              <a:t>moderate</a:t>
            </a:r>
            <a:r>
              <a:rPr lang="fr-FR" sz="1000" noProof="0" dirty="0" smtClean="0">
                <a:latin typeface="Bodoni Poster" pitchFamily="18" charset="0"/>
                <a:sym typeface="Symbol"/>
              </a:rPr>
              <a:t>)</a:t>
            </a:r>
            <a:endParaRPr lang="fr-FR" sz="1000" noProof="0" dirty="0" smtClean="0">
              <a:latin typeface="Bodoni Poster" pitchFamily="18" charset="0"/>
            </a:endParaRPr>
          </a:p>
          <a:p>
            <a:pPr marL="171450" indent="-171450">
              <a:buFont typeface="Wingdings" panose="05000000000000000000" pitchFamily="2" charset="2"/>
              <a:buChar char="q"/>
            </a:pPr>
            <a:r>
              <a:rPr lang="fr-FR" sz="1000" noProof="0" dirty="0" smtClean="0">
                <a:latin typeface="Bodoni Poster" pitchFamily="18" charset="0"/>
                <a:sym typeface="Symbol"/>
              </a:rPr>
              <a:t>NIST SP800-53 (high)</a:t>
            </a:r>
          </a:p>
        </p:txBody>
      </p:sp>
      <p:sp>
        <p:nvSpPr>
          <p:cNvPr id="50" name="Ellipse 49"/>
          <p:cNvSpPr/>
          <p:nvPr/>
        </p:nvSpPr>
        <p:spPr>
          <a:xfrm>
            <a:off x="32454" y="10129398"/>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cxnSp>
        <p:nvCxnSpPr>
          <p:cNvPr id="54" name="Connecteur droit 53"/>
          <p:cNvCxnSpPr/>
          <p:nvPr userDrawn="1"/>
        </p:nvCxnSpPr>
        <p:spPr>
          <a:xfrm>
            <a:off x="2280320" y="10709667"/>
            <a:ext cx="0" cy="207199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ZoneTexte 27"/>
          <p:cNvSpPr txBox="1"/>
          <p:nvPr userDrawn="1"/>
        </p:nvSpPr>
        <p:spPr>
          <a:xfrm>
            <a:off x="-8172" y="10505256"/>
            <a:ext cx="16767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Sources:</a:t>
            </a:r>
            <a:endParaRPr lang="fr-FR" sz="1000" noProof="0" dirty="0">
              <a:latin typeface="Arial" panose="020B0604020202020204" pitchFamily="34" charset="0"/>
              <a:cs typeface="Arial" panose="020B0604020202020204" pitchFamily="34" charset="0"/>
            </a:endParaRPr>
          </a:p>
        </p:txBody>
      </p:sp>
      <p:sp>
        <p:nvSpPr>
          <p:cNvPr id="2" name="Secteurs 1"/>
          <p:cNvSpPr/>
          <p:nvPr userDrawn="1"/>
        </p:nvSpPr>
        <p:spPr>
          <a:xfrm rot="5400000">
            <a:off x="-7602690" y="1119690"/>
            <a:ext cx="16122527" cy="17136971"/>
          </a:xfrm>
          <a:prstGeom prst="pie">
            <a:avLst>
              <a:gd name="adj1" fmla="val 10799868"/>
              <a:gd name="adj2" fmla="val 16200000"/>
            </a:avLst>
          </a:prstGeom>
          <a:solidFill>
            <a:srgbClr val="99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3" name="Secteurs 52"/>
          <p:cNvSpPr/>
          <p:nvPr userDrawn="1"/>
        </p:nvSpPr>
        <p:spPr>
          <a:xfrm rot="5400000">
            <a:off x="-5596356" y="3650493"/>
            <a:ext cx="12102580" cy="12102580"/>
          </a:xfrm>
          <a:prstGeom prst="pie">
            <a:avLst>
              <a:gd name="adj1" fmla="val 10799868"/>
              <a:gd name="adj2" fmla="val 16200000"/>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6" name="Secteurs 55"/>
          <p:cNvSpPr/>
          <p:nvPr userDrawn="1"/>
        </p:nvSpPr>
        <p:spPr>
          <a:xfrm rot="5400000">
            <a:off x="-3401626" y="5843258"/>
            <a:ext cx="7732144" cy="7732144"/>
          </a:xfrm>
          <a:prstGeom prst="pie">
            <a:avLst>
              <a:gd name="adj1" fmla="val 10799868"/>
              <a:gd name="adj2" fmla="val 1620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0" name="ZoneTexte 39"/>
          <p:cNvSpPr txBox="1"/>
          <p:nvPr userDrawn="1"/>
        </p:nvSpPr>
        <p:spPr>
          <a:xfrm>
            <a:off x="443113" y="4468484"/>
            <a:ext cx="1273214" cy="498598"/>
          </a:xfrm>
          <a:prstGeom prst="rect">
            <a:avLst/>
          </a:prstGeom>
          <a:noFill/>
        </p:spPr>
        <p:txBody>
          <a:bodyPr wrap="square" lIns="128016" tIns="64008" rIns="128016" bIns="64008" rtlCol="0">
            <a:spAutoFit/>
          </a:bodyPr>
          <a:lstStyle/>
          <a:p>
            <a:pPr algn="l"/>
            <a:r>
              <a:rPr lang="fr-FR" sz="1200" b="1" noProof="0" dirty="0" smtClean="0">
                <a:solidFill>
                  <a:srgbClr val="FF6600"/>
                </a:solidFill>
                <a:latin typeface="Arial" panose="020B0604020202020204" pitchFamily="34" charset="0"/>
                <a:cs typeface="Arial" panose="020B0604020202020204" pitchFamily="34" charset="0"/>
              </a:rPr>
              <a:t>Zone de contrôle</a:t>
            </a:r>
            <a:endParaRPr lang="fr-FR" sz="1200" b="1" noProof="0" dirty="0">
              <a:solidFill>
                <a:srgbClr val="FF6600"/>
              </a:solidFill>
              <a:latin typeface="Arial" panose="020B0604020202020204" pitchFamily="34" charset="0"/>
              <a:cs typeface="Arial" panose="020B0604020202020204" pitchFamily="34" charset="0"/>
            </a:endParaRPr>
          </a:p>
        </p:txBody>
      </p:sp>
      <p:sp>
        <p:nvSpPr>
          <p:cNvPr id="41" name="ZoneTexte 40"/>
          <p:cNvSpPr txBox="1"/>
          <p:nvPr userDrawn="1"/>
        </p:nvSpPr>
        <p:spPr>
          <a:xfrm>
            <a:off x="443113" y="2538802"/>
            <a:ext cx="1120260" cy="498598"/>
          </a:xfrm>
          <a:prstGeom prst="rect">
            <a:avLst/>
          </a:prstGeom>
          <a:noFill/>
        </p:spPr>
        <p:txBody>
          <a:bodyPr wrap="square" lIns="128016" tIns="64008" rIns="128016" bIns="64008" rtlCol="0">
            <a:spAutoFit/>
          </a:bodyPr>
          <a:lstStyle/>
          <a:p>
            <a:pPr algn="l"/>
            <a:r>
              <a:rPr lang="fr-FR" sz="1200" b="1" noProof="0" dirty="0" smtClean="0">
                <a:solidFill>
                  <a:srgbClr val="00B050"/>
                </a:solidFill>
                <a:latin typeface="Arial" panose="020B0604020202020204" pitchFamily="34" charset="0"/>
                <a:cs typeface="Arial" panose="020B0604020202020204" pitchFamily="34" charset="0"/>
              </a:rPr>
              <a:t>Zone de veille</a:t>
            </a:r>
            <a:endParaRPr lang="fr-FR" sz="1200" b="1" noProof="0" dirty="0">
              <a:solidFill>
                <a:srgbClr val="00B050"/>
              </a:solidFill>
              <a:latin typeface="Arial" panose="020B0604020202020204" pitchFamily="34" charset="0"/>
              <a:cs typeface="Arial" panose="020B0604020202020204" pitchFamily="34" charset="0"/>
            </a:endParaRPr>
          </a:p>
        </p:txBody>
      </p:sp>
      <p:sp>
        <p:nvSpPr>
          <p:cNvPr id="8" name="Organigramme : Ou 7"/>
          <p:cNvSpPr/>
          <p:nvPr userDrawn="1"/>
        </p:nvSpPr>
        <p:spPr>
          <a:xfrm>
            <a:off x="197045" y="9444429"/>
            <a:ext cx="540000" cy="5400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ysClr val="windowText" lastClr="000000"/>
                </a:solidFill>
              </a:ln>
            </a:endParaRPr>
          </a:p>
        </p:txBody>
      </p:sp>
      <p:sp>
        <p:nvSpPr>
          <p:cNvPr id="59" name="ZoneTexte 58"/>
          <p:cNvSpPr txBox="1"/>
          <p:nvPr userDrawn="1"/>
        </p:nvSpPr>
        <p:spPr>
          <a:xfrm rot="2961727">
            <a:off x="2752048" y="6848222"/>
            <a:ext cx="1273214" cy="257369"/>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Seuil de danger</a:t>
            </a:r>
            <a:endParaRPr lang="fr-FR" sz="1200" b="0" noProof="0" dirty="0">
              <a:solidFill>
                <a:schemeClr val="tx1"/>
              </a:solidFill>
              <a:latin typeface="Arial" panose="020B0604020202020204" pitchFamily="34" charset="0"/>
              <a:cs typeface="Arial" panose="020B0604020202020204" pitchFamily="34" charset="0"/>
            </a:endParaRPr>
          </a:p>
        </p:txBody>
      </p:sp>
      <p:sp>
        <p:nvSpPr>
          <p:cNvPr id="60" name="ZoneTexte 59"/>
          <p:cNvSpPr txBox="1"/>
          <p:nvPr userDrawn="1"/>
        </p:nvSpPr>
        <p:spPr>
          <a:xfrm rot="2707045">
            <a:off x="4291105" y="5252074"/>
            <a:ext cx="1273214" cy="257369"/>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Seuil de contrôle</a:t>
            </a:r>
            <a:endParaRPr lang="fr-FR" sz="1200" b="0" noProof="0" dirty="0">
              <a:solidFill>
                <a:schemeClr val="tx1"/>
              </a:solidFill>
              <a:latin typeface="Arial" panose="020B0604020202020204" pitchFamily="34" charset="0"/>
              <a:cs typeface="Arial" panose="020B0604020202020204" pitchFamily="34" charset="0"/>
            </a:endParaRPr>
          </a:p>
        </p:txBody>
      </p:sp>
      <p:sp>
        <p:nvSpPr>
          <p:cNvPr id="61" name="ZoneTexte 60"/>
          <p:cNvSpPr txBox="1"/>
          <p:nvPr userDrawn="1"/>
        </p:nvSpPr>
        <p:spPr>
          <a:xfrm rot="2684519">
            <a:off x="5906533" y="3676896"/>
            <a:ext cx="1273214" cy="257369"/>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Seuil de veille</a:t>
            </a:r>
            <a:endParaRPr lang="fr-FR" sz="1200" b="0" noProof="0" dirty="0">
              <a:solidFill>
                <a:schemeClr val="tx1"/>
              </a:solidFill>
              <a:latin typeface="Arial" panose="020B0604020202020204" pitchFamily="34" charset="0"/>
              <a:cs typeface="Arial" panose="020B0604020202020204" pitchFamily="34" charset="0"/>
            </a:endParaRPr>
          </a:p>
        </p:txBody>
      </p:sp>
      <p:sp>
        <p:nvSpPr>
          <p:cNvPr id="63" name="ZoneTexte 62"/>
          <p:cNvSpPr txBox="1"/>
          <p:nvPr userDrawn="1"/>
        </p:nvSpPr>
        <p:spPr>
          <a:xfrm rot="18975463">
            <a:off x="7729432" y="1908419"/>
            <a:ext cx="1142119" cy="442035"/>
          </a:xfrm>
          <a:prstGeom prst="rect">
            <a:avLst/>
          </a:prstGeom>
          <a:noFill/>
        </p:spPr>
        <p:txBody>
          <a:bodyPr wrap="square" lIns="36000" tIns="36000" rIns="36000" bIns="36000" rtlCol="0">
            <a:spAutoFit/>
          </a:bodyPr>
          <a:lstStyle/>
          <a:p>
            <a:pPr algn="ctr"/>
            <a:r>
              <a:rPr lang="fr-FR" sz="1200" b="0" noProof="0" dirty="0" smtClean="0">
                <a:solidFill>
                  <a:schemeClr val="tx1"/>
                </a:solidFill>
                <a:latin typeface="Arial" panose="020B0604020202020204" pitchFamily="34" charset="0"/>
                <a:cs typeface="Arial" panose="020B0604020202020204" pitchFamily="34" charset="0"/>
              </a:rPr>
              <a:t>Niveau de criticité</a:t>
            </a:r>
            <a:endParaRPr lang="fr-FR" sz="1200" b="0" noProof="0" dirty="0">
              <a:solidFill>
                <a:schemeClr val="tx1"/>
              </a:solidFill>
              <a:latin typeface="Arial" panose="020B0604020202020204" pitchFamily="34" charset="0"/>
              <a:cs typeface="Arial" panose="020B0604020202020204" pitchFamily="34" charset="0"/>
            </a:endParaRPr>
          </a:p>
        </p:txBody>
      </p:sp>
      <p:cxnSp>
        <p:nvCxnSpPr>
          <p:cNvPr id="55" name="Connecteur droit avec flèche 54"/>
          <p:cNvCxnSpPr>
            <a:endCxn id="8" idx="7"/>
          </p:cNvCxnSpPr>
          <p:nvPr userDrawn="1"/>
        </p:nvCxnSpPr>
        <p:spPr>
          <a:xfrm flipH="1">
            <a:off x="657964" y="1878398"/>
            <a:ext cx="7925363" cy="7645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ZoneTexte 38"/>
          <p:cNvSpPr txBox="1"/>
          <p:nvPr userDrawn="1"/>
        </p:nvSpPr>
        <p:spPr>
          <a:xfrm>
            <a:off x="443113" y="7375594"/>
            <a:ext cx="1167051" cy="498598"/>
          </a:xfrm>
          <a:prstGeom prst="rect">
            <a:avLst/>
          </a:prstGeom>
          <a:noFill/>
        </p:spPr>
        <p:txBody>
          <a:bodyPr wrap="square" lIns="128016" tIns="64008" rIns="128016" bIns="64008" rtlCol="0">
            <a:spAutoFit/>
          </a:bodyPr>
          <a:lstStyle/>
          <a:p>
            <a:pPr algn="l"/>
            <a:r>
              <a:rPr lang="fr-FR" sz="1200" b="1" noProof="0" dirty="0" smtClean="0">
                <a:solidFill>
                  <a:schemeClr val="tx1"/>
                </a:solidFill>
                <a:latin typeface="Arial" panose="020B0604020202020204" pitchFamily="34" charset="0"/>
                <a:cs typeface="Arial" panose="020B0604020202020204" pitchFamily="34" charset="0"/>
              </a:rPr>
              <a:t>Zone de danger</a:t>
            </a:r>
            <a:endParaRPr lang="fr-FR" sz="1200" b="1" noProof="0" dirty="0">
              <a:solidFill>
                <a:schemeClr val="tx1"/>
              </a:solidFill>
              <a:latin typeface="Arial" panose="020B0604020202020204" pitchFamily="34" charset="0"/>
              <a:cs typeface="Arial" panose="020B0604020202020204" pitchFamily="34" charset="0"/>
            </a:endParaRPr>
          </a:p>
        </p:txBody>
      </p:sp>
      <p:sp>
        <p:nvSpPr>
          <p:cNvPr id="16" name="ZoneTexte 15"/>
          <p:cNvSpPr txBox="1"/>
          <p:nvPr userDrawn="1"/>
        </p:nvSpPr>
        <p:spPr>
          <a:xfrm rot="16200000">
            <a:off x="105515" y="1605428"/>
            <a:ext cx="425117" cy="21544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Forte</a:t>
            </a:r>
            <a:endParaRPr lang="fr-FR" sz="800" noProof="0" dirty="0">
              <a:latin typeface="Arial" panose="020B0604020202020204" pitchFamily="34" charset="0"/>
              <a:cs typeface="Arial" panose="020B0604020202020204" pitchFamily="34" charset="0"/>
            </a:endParaRPr>
          </a:p>
        </p:txBody>
      </p:sp>
      <p:sp>
        <p:nvSpPr>
          <p:cNvPr id="15" name="ZoneTexte 14"/>
          <p:cNvSpPr txBox="1"/>
          <p:nvPr userDrawn="1"/>
        </p:nvSpPr>
        <p:spPr>
          <a:xfrm rot="16200000">
            <a:off x="102928" y="9046800"/>
            <a:ext cx="465192" cy="215444"/>
          </a:xfrm>
          <a:prstGeom prst="rect">
            <a:avLst/>
          </a:prstGeom>
          <a:solidFill>
            <a:schemeClr val="bg1"/>
          </a:solidFill>
        </p:spPr>
        <p:txBody>
          <a:bodyPr wrap="none" rtlCol="0">
            <a:spAutoFit/>
          </a:bodyPr>
          <a:lstStyle/>
          <a:p>
            <a:pPr algn="ctr"/>
            <a:r>
              <a:rPr lang="fr-FR" sz="800" noProof="0" dirty="0" smtClean="0">
                <a:latin typeface="Arial" panose="020B0604020202020204" pitchFamily="34" charset="0"/>
                <a:cs typeface="Arial" panose="020B0604020202020204" pitchFamily="34" charset="0"/>
              </a:rPr>
              <a:t>Faible</a:t>
            </a:r>
            <a:endParaRPr lang="fr-FR" sz="800" noProof="0" dirty="0">
              <a:latin typeface="Arial" panose="020B0604020202020204" pitchFamily="34" charset="0"/>
              <a:cs typeface="Arial" panose="020B0604020202020204" pitchFamily="34" charset="0"/>
            </a:endParaRPr>
          </a:p>
        </p:txBody>
      </p:sp>
      <p:sp>
        <p:nvSpPr>
          <p:cNvPr id="42" name="ZoneTexte 41"/>
          <p:cNvSpPr txBox="1"/>
          <p:nvPr userDrawn="1"/>
        </p:nvSpPr>
        <p:spPr>
          <a:xfrm>
            <a:off x="19024" y="10217224"/>
            <a:ext cx="9589441" cy="492443"/>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Mesures de sécurité à appliquer sur l’écosystème</a:t>
            </a:r>
          </a:p>
          <a:p>
            <a:pPr algn="ctr"/>
            <a:r>
              <a:rPr lang="fr-FR" sz="1000" noProof="0" dirty="0" smtClean="0">
                <a:latin typeface="Arial" panose="020B0604020202020204" pitchFamily="34" charset="0"/>
                <a:cs typeface="Arial" panose="020B0604020202020204" pitchFamily="34" charset="0"/>
              </a:rPr>
              <a:t>(les flèches grises indiquent l’évolution de la criticité des parties prenantes après applications des mesures)</a:t>
            </a:r>
          </a:p>
        </p:txBody>
      </p:sp>
      <p:sp>
        <p:nvSpPr>
          <p:cNvPr id="45" name="ZoneTexte 44"/>
          <p:cNvSpPr txBox="1"/>
          <p:nvPr userDrawn="1"/>
        </p:nvSpPr>
        <p:spPr>
          <a:xfrm>
            <a:off x="-56788" y="1013021"/>
            <a:ext cx="2088232" cy="467820"/>
          </a:xfrm>
          <a:prstGeom prst="rect">
            <a:avLst/>
          </a:prstGeom>
          <a:noFill/>
        </p:spPr>
        <p:txBody>
          <a:bodyPr wrap="square" lIns="128016" tIns="64008" rIns="128016" bIns="64008" rtlCol="0">
            <a:spAutoFit/>
          </a:bodyPr>
          <a:lstStyle/>
          <a:p>
            <a:r>
              <a:rPr lang="fr-FR" sz="1200" b="1" noProof="0" dirty="0" smtClean="0">
                <a:latin typeface="Arial" panose="020B0604020202020204" pitchFamily="34" charset="0"/>
                <a:cs typeface="Arial" panose="020B0604020202020204" pitchFamily="34" charset="0"/>
              </a:rPr>
              <a:t>Fiabilité cyber</a:t>
            </a:r>
          </a:p>
          <a:p>
            <a:r>
              <a:rPr lang="fr-FR" sz="1000" b="0" noProof="0" dirty="0" smtClean="0">
                <a:latin typeface="Arial" panose="020B0604020202020204" pitchFamily="34" charset="0"/>
                <a:cs typeface="Arial" panose="020B0604020202020204" pitchFamily="34" charset="0"/>
              </a:rPr>
              <a:t>des</a:t>
            </a:r>
            <a:r>
              <a:rPr lang="fr-FR" sz="1000" b="0" baseline="0" noProof="0" dirty="0" smtClean="0">
                <a:latin typeface="Arial" panose="020B0604020202020204" pitchFamily="34" charset="0"/>
                <a:cs typeface="Arial" panose="020B0604020202020204" pitchFamily="34" charset="0"/>
              </a:rPr>
              <a:t> parties prenantes</a:t>
            </a:r>
            <a:endParaRPr lang="fr-FR" sz="1000" b="1" noProof="0" dirty="0">
              <a:latin typeface="Arial" panose="020B0604020202020204" pitchFamily="34" charset="0"/>
              <a:cs typeface="Arial" panose="020B0604020202020204" pitchFamily="34" charset="0"/>
            </a:endParaRPr>
          </a:p>
        </p:txBody>
      </p:sp>
      <p:sp>
        <p:nvSpPr>
          <p:cNvPr id="46" name="ZoneTexte 45"/>
          <p:cNvSpPr txBox="1"/>
          <p:nvPr userDrawn="1"/>
        </p:nvSpPr>
        <p:spPr>
          <a:xfrm>
            <a:off x="7428331" y="9782167"/>
            <a:ext cx="2067077" cy="467820"/>
          </a:xfrm>
          <a:prstGeom prst="rect">
            <a:avLst/>
          </a:prstGeom>
          <a:noFill/>
        </p:spPr>
        <p:txBody>
          <a:bodyPr wrap="square" lIns="128016" tIns="64008" rIns="128016" bIns="64008" rtlCol="0">
            <a:spAutoFit/>
          </a:bodyPr>
          <a:lstStyle/>
          <a:p>
            <a:pPr algn="r"/>
            <a:r>
              <a:rPr lang="fr-FR" sz="1200" b="1" noProof="0" dirty="0" smtClean="0">
                <a:latin typeface="Arial" panose="020B0604020202020204" pitchFamily="34" charset="0"/>
                <a:cs typeface="Arial" panose="020B0604020202020204" pitchFamily="34" charset="0"/>
              </a:rPr>
              <a:t>Exposition du système </a:t>
            </a:r>
          </a:p>
          <a:p>
            <a:pPr algn="r"/>
            <a:r>
              <a:rPr lang="fr-FR" sz="1000" baseline="0" noProof="0" dirty="0" smtClean="0">
                <a:latin typeface="Arial" panose="020B0604020202020204" pitchFamily="34" charset="0"/>
                <a:cs typeface="Arial" panose="020B0604020202020204" pitchFamily="34" charset="0"/>
              </a:rPr>
              <a:t>aux parties prenantes</a:t>
            </a:r>
            <a:endParaRPr lang="fr-FR" sz="10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61141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b_scénarios stratégiques (1)">
    <p:spTree>
      <p:nvGrpSpPr>
        <p:cNvPr id="1" name=""/>
        <p:cNvGrpSpPr/>
        <p:nvPr/>
      </p:nvGrpSpPr>
      <p:grpSpPr>
        <a:xfrm>
          <a:off x="0" y="0"/>
          <a:ext cx="0" cy="0"/>
          <a:chOff x="0" y="0"/>
          <a:chExt cx="0" cy="0"/>
        </a:xfrm>
      </p:grpSpPr>
      <p:sp>
        <p:nvSpPr>
          <p:cNvPr id="3" name="Arrondir un rectangle avec un coin diagonal 3"/>
          <p:cNvSpPr/>
          <p:nvPr userDrawn="1"/>
        </p:nvSpPr>
        <p:spPr>
          <a:xfrm>
            <a:off x="0" y="30535"/>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n°3: S</a:t>
            </a:r>
            <a:r>
              <a:rPr lang="fr-FR" sz="2000" b="1" baseline="0" noProof="0" dirty="0" smtClean="0">
                <a:latin typeface="Arial" panose="020B0604020202020204" pitchFamily="34" charset="0"/>
                <a:cs typeface="Arial" panose="020B0604020202020204" pitchFamily="34" charset="0"/>
              </a:rPr>
              <a:t>cénarios stratégiques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9156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6" name="ZoneTexte 5"/>
          <p:cNvSpPr txBox="1"/>
          <p:nvPr userDrawn="1"/>
        </p:nvSpPr>
        <p:spPr>
          <a:xfrm>
            <a:off x="-1" y="10865296"/>
            <a:ext cx="9596465"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Chemins d’attaque rejetés</a:t>
            </a:r>
            <a:endParaRPr lang="fr-FR" sz="1050" noProof="0" dirty="0">
              <a:latin typeface="Arial" panose="020B0604020202020204" pitchFamily="34" charset="0"/>
              <a:cs typeface="Arial" panose="020B0604020202020204" pitchFamily="34" charset="0"/>
            </a:endParaRPr>
          </a:p>
        </p:txBody>
      </p:sp>
      <p:cxnSp>
        <p:nvCxnSpPr>
          <p:cNvPr id="8" name="Connecteur droit 7"/>
          <p:cNvCxnSpPr/>
          <p:nvPr userDrawn="1"/>
        </p:nvCxnSpPr>
        <p:spPr>
          <a:xfrm>
            <a:off x="-23936" y="10844375"/>
            <a:ext cx="9666054"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ZoneTexte 17"/>
          <p:cNvSpPr txBox="1"/>
          <p:nvPr userDrawn="1"/>
        </p:nvSpPr>
        <p:spPr>
          <a:xfrm>
            <a:off x="12903" y="505741"/>
            <a:ext cx="9612233" cy="5139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Chemins d’attaque</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suivant la sévérité</a:t>
            </a:r>
          </a:p>
          <a:p>
            <a:pPr algn="ctr"/>
            <a:r>
              <a:rPr lang="fr-FR" sz="900" noProof="0" dirty="0" smtClean="0">
                <a:latin typeface="Arial" panose="020B0604020202020204" pitchFamily="34" charset="0"/>
                <a:cs typeface="Arial" panose="020B0604020202020204" pitchFamily="34" charset="0"/>
              </a:rPr>
              <a:t>(i.e., scénarios en 1 phrase,</a:t>
            </a:r>
            <a:r>
              <a:rPr lang="fr-FR" sz="900" baseline="0" noProof="0" dirty="0" smtClean="0">
                <a:latin typeface="Arial" panose="020B0604020202020204" pitchFamily="34" charset="0"/>
                <a:cs typeface="Arial" panose="020B0604020202020204" pitchFamily="34" charset="0"/>
              </a:rPr>
              <a:t> sujet = la menace, verbe, COD réalisation d’ER, exploitation d’une faille</a:t>
            </a:r>
            <a:r>
              <a:rPr lang="fr-FR" sz="900" noProof="0" dirty="0" smtClean="0">
                <a:latin typeface="Arial" panose="020B0604020202020204" pitchFamily="34" charset="0"/>
                <a:cs typeface="Arial" panose="020B0604020202020204" pitchFamily="34" charset="0"/>
              </a:rPr>
              <a:t>; pour chaque valeur métier; pas plus de 3 par couple SR/OV)</a:t>
            </a:r>
            <a:endParaRPr lang="fr-FR" sz="900" noProof="0" dirty="0">
              <a:latin typeface="Arial" panose="020B0604020202020204" pitchFamily="34" charset="0"/>
              <a:cs typeface="Arial" panose="020B0604020202020204" pitchFamily="34" charset="0"/>
            </a:endParaRPr>
          </a:p>
        </p:txBody>
      </p:sp>
      <p:sp>
        <p:nvSpPr>
          <p:cNvPr id="19" name="Ellipse 18"/>
          <p:cNvSpPr/>
          <p:nvPr userDrawn="1"/>
        </p:nvSpPr>
        <p:spPr>
          <a:xfrm>
            <a:off x="9223655" y="570746"/>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noProof="0" dirty="0" smtClean="0">
                <a:latin typeface="+mn-lt"/>
              </a:rPr>
              <a:t>2</a:t>
            </a:r>
            <a:endParaRPr lang="fr-FR" sz="1200" b="1" noProof="0" dirty="0">
              <a:latin typeface="+mn-lt"/>
            </a:endParaRPr>
          </a:p>
        </p:txBody>
      </p:sp>
      <p:grpSp>
        <p:nvGrpSpPr>
          <p:cNvPr id="20" name="Groupe 19"/>
          <p:cNvGrpSpPr/>
          <p:nvPr userDrawn="1"/>
        </p:nvGrpSpPr>
        <p:grpSpPr>
          <a:xfrm>
            <a:off x="2362315" y="1185193"/>
            <a:ext cx="4808756" cy="7536746"/>
            <a:chOff x="2395135" y="6434692"/>
            <a:chExt cx="4808756" cy="6982405"/>
          </a:xfrm>
        </p:grpSpPr>
        <p:cxnSp>
          <p:nvCxnSpPr>
            <p:cNvPr id="21" name="Connecteur droit avec flèche 20"/>
            <p:cNvCxnSpPr/>
            <p:nvPr/>
          </p:nvCxnSpPr>
          <p:spPr>
            <a:xfrm flipV="1">
              <a:off x="4792446" y="6434692"/>
              <a:ext cx="14134" cy="6982405"/>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flipV="1">
              <a:off x="7189757" y="6434692"/>
              <a:ext cx="14134" cy="6982405"/>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23" name="Connecteur droit avec flèche 22"/>
            <p:cNvCxnSpPr/>
            <p:nvPr/>
          </p:nvCxnSpPr>
          <p:spPr>
            <a:xfrm flipV="1">
              <a:off x="2395135" y="6434692"/>
              <a:ext cx="14134" cy="6982405"/>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grpSp>
      <p:sp>
        <p:nvSpPr>
          <p:cNvPr id="25" name="ZoneTexte 24"/>
          <p:cNvSpPr txBox="1"/>
          <p:nvPr userDrawn="1"/>
        </p:nvSpPr>
        <p:spPr>
          <a:xfrm>
            <a:off x="-55915" y="992610"/>
            <a:ext cx="2432364" cy="313932"/>
          </a:xfrm>
          <a:prstGeom prst="rect">
            <a:avLst/>
          </a:prstGeom>
          <a:noFill/>
        </p:spPr>
        <p:txBody>
          <a:bodyPr wrap="square" lIns="128016" tIns="64008" rIns="128016" bIns="64008" rtlCol="0">
            <a:spAutoFit/>
          </a:bodyPr>
          <a:lstStyle/>
          <a:p>
            <a:pPr algn="ctr"/>
            <a:r>
              <a:rPr lang="fr-FR" sz="1200" noProof="0" dirty="0" smtClean="0">
                <a:latin typeface="+mn-lt"/>
              </a:rPr>
              <a:t>Disponibilité</a:t>
            </a:r>
            <a:endParaRPr lang="fr-FR" sz="1200" noProof="0" dirty="0">
              <a:latin typeface="+mn-lt"/>
            </a:endParaRPr>
          </a:p>
        </p:txBody>
      </p:sp>
      <p:sp>
        <p:nvSpPr>
          <p:cNvPr id="26" name="ZoneTexte 25"/>
          <p:cNvSpPr txBox="1"/>
          <p:nvPr userDrawn="1"/>
        </p:nvSpPr>
        <p:spPr>
          <a:xfrm>
            <a:off x="4805880" y="992610"/>
            <a:ext cx="2351058" cy="313932"/>
          </a:xfrm>
          <a:prstGeom prst="rect">
            <a:avLst/>
          </a:prstGeom>
          <a:noFill/>
        </p:spPr>
        <p:txBody>
          <a:bodyPr wrap="square" lIns="128016" tIns="64008" rIns="128016" bIns="64008" rtlCol="0">
            <a:spAutoFit/>
          </a:bodyPr>
          <a:lstStyle/>
          <a:p>
            <a:pPr algn="ctr"/>
            <a:r>
              <a:rPr lang="fr-FR" sz="1200" noProof="0" dirty="0" smtClean="0">
                <a:latin typeface="+mn-lt"/>
              </a:rPr>
              <a:t>Confidentialité</a:t>
            </a:r>
            <a:endParaRPr lang="fr-FR" sz="1200" noProof="0" dirty="0">
              <a:latin typeface="+mn-lt"/>
            </a:endParaRPr>
          </a:p>
        </p:txBody>
      </p:sp>
      <p:sp>
        <p:nvSpPr>
          <p:cNvPr id="27" name="ZoneTexte 26"/>
          <p:cNvSpPr txBox="1"/>
          <p:nvPr userDrawn="1"/>
        </p:nvSpPr>
        <p:spPr>
          <a:xfrm>
            <a:off x="2362316" y="992610"/>
            <a:ext cx="2443563" cy="313932"/>
          </a:xfrm>
          <a:prstGeom prst="rect">
            <a:avLst/>
          </a:prstGeom>
          <a:noFill/>
        </p:spPr>
        <p:txBody>
          <a:bodyPr wrap="square" lIns="128016" tIns="64008" rIns="128016" bIns="64008" rtlCol="0">
            <a:spAutoFit/>
          </a:bodyPr>
          <a:lstStyle/>
          <a:p>
            <a:pPr algn="ctr"/>
            <a:r>
              <a:rPr lang="fr-FR" sz="1200" noProof="0" dirty="0" smtClean="0">
                <a:latin typeface="+mn-lt"/>
              </a:rPr>
              <a:t>Intégrité</a:t>
            </a:r>
            <a:endParaRPr lang="fr-FR" sz="1200" noProof="0" dirty="0">
              <a:latin typeface="+mn-lt"/>
            </a:endParaRPr>
          </a:p>
        </p:txBody>
      </p:sp>
      <p:sp>
        <p:nvSpPr>
          <p:cNvPr id="28" name="ZoneTexte 27"/>
          <p:cNvSpPr txBox="1"/>
          <p:nvPr userDrawn="1"/>
        </p:nvSpPr>
        <p:spPr>
          <a:xfrm>
            <a:off x="7171070" y="992609"/>
            <a:ext cx="2390441" cy="313932"/>
          </a:xfrm>
          <a:prstGeom prst="rect">
            <a:avLst/>
          </a:prstGeom>
          <a:noFill/>
        </p:spPr>
        <p:txBody>
          <a:bodyPr wrap="square" lIns="128016" tIns="64008" rIns="128016" bIns="64008" rtlCol="0">
            <a:spAutoFit/>
          </a:bodyPr>
          <a:lstStyle/>
          <a:p>
            <a:pPr algn="ctr"/>
            <a:r>
              <a:rPr lang="fr-FR" sz="1200" noProof="0" dirty="0" smtClean="0">
                <a:latin typeface="+mn-lt"/>
              </a:rPr>
              <a:t>Vie Privée</a:t>
            </a:r>
            <a:endParaRPr lang="fr-FR" sz="1200" noProof="0" dirty="0">
              <a:latin typeface="+mn-lt"/>
            </a:endParaRPr>
          </a:p>
        </p:txBody>
      </p:sp>
      <p:cxnSp>
        <p:nvCxnSpPr>
          <p:cNvPr id="29" name="Connecteur droit 21"/>
          <p:cNvCxnSpPr/>
          <p:nvPr userDrawn="1"/>
        </p:nvCxnSpPr>
        <p:spPr>
          <a:xfrm>
            <a:off x="-9236" y="8946341"/>
            <a:ext cx="9572666" cy="958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TextBox 72"/>
          <p:cNvSpPr txBox="1"/>
          <p:nvPr userDrawn="1"/>
        </p:nvSpPr>
        <p:spPr>
          <a:xfrm>
            <a:off x="-29110" y="8777064"/>
            <a:ext cx="1745991" cy="338554"/>
          </a:xfrm>
          <a:prstGeom prst="rect">
            <a:avLst/>
          </a:prstGeom>
          <a:noFill/>
        </p:spPr>
        <p:txBody>
          <a:bodyPr wrap="none" rtlCol="0">
            <a:spAutoFit/>
          </a:bodyPr>
          <a:lstStyle/>
          <a:p>
            <a:r>
              <a:rPr lang="fr-FR" sz="800" i="1" noProof="0" dirty="0" smtClean="0">
                <a:latin typeface="Arial" panose="020B0604020202020204" pitchFamily="34" charset="0"/>
                <a:cs typeface="Arial" panose="020B0604020202020204" pitchFamily="34" charset="0"/>
              </a:rPr>
              <a:t>(à prendre en compte maintenant)</a:t>
            </a:r>
          </a:p>
          <a:p>
            <a:r>
              <a:rPr lang="fr-FR" sz="800" i="1" noProof="0" dirty="0" smtClean="0">
                <a:latin typeface="Arial" panose="020B0604020202020204" pitchFamily="34" charset="0"/>
                <a:cs typeface="Arial" panose="020B0604020202020204" pitchFamily="34" charset="0"/>
              </a:rPr>
              <a:t>(sera</a:t>
            </a:r>
            <a:r>
              <a:rPr lang="fr-FR" sz="800" i="1" baseline="0" noProof="0" dirty="0" smtClean="0">
                <a:latin typeface="Arial" panose="020B0604020202020204" pitchFamily="34" charset="0"/>
                <a:cs typeface="Arial" panose="020B0604020202020204" pitchFamily="34" charset="0"/>
              </a:rPr>
              <a:t> pris en compte plus tard</a:t>
            </a:r>
            <a:r>
              <a:rPr lang="fr-FR" sz="800" i="1" noProof="0" dirty="0" smtClean="0">
                <a:latin typeface="Arial" panose="020B0604020202020204" pitchFamily="34" charset="0"/>
                <a:cs typeface="Arial" panose="020B0604020202020204" pitchFamily="34" charset="0"/>
              </a:rPr>
              <a:t>)</a:t>
            </a:r>
            <a:endParaRPr lang="fr-FR" sz="800" i="1" noProof="0" dirty="0">
              <a:latin typeface="Arial" panose="020B0604020202020204" pitchFamily="34" charset="0"/>
              <a:cs typeface="Arial" panose="020B0604020202020204" pitchFamily="34" charset="0"/>
            </a:endParaRPr>
          </a:p>
        </p:txBody>
      </p:sp>
      <p:sp>
        <p:nvSpPr>
          <p:cNvPr id="31" name="ZoneTexte 30"/>
          <p:cNvSpPr txBox="1"/>
          <p:nvPr userDrawn="1"/>
        </p:nvSpPr>
        <p:spPr>
          <a:xfrm>
            <a:off x="28671" y="8921080"/>
            <a:ext cx="9596465"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Chemins d’attaque</a:t>
            </a:r>
            <a:r>
              <a:rPr lang="fr-FR" sz="1600" baseline="0" noProof="0" dirty="0" smtClean="0">
                <a:latin typeface="Arial" panose="020B0604020202020204" pitchFamily="34" charset="0"/>
                <a:cs typeface="Arial" panose="020B0604020202020204" pitchFamily="34" charset="0"/>
              </a:rPr>
              <a:t> reportés à plus tard</a:t>
            </a:r>
            <a:endParaRPr lang="fr-FR" sz="1050" noProof="0" dirty="0">
              <a:latin typeface="Arial" panose="020B0604020202020204" pitchFamily="34" charset="0"/>
              <a:cs typeface="Arial" panose="020B0604020202020204" pitchFamily="34" charset="0"/>
            </a:endParaRPr>
          </a:p>
        </p:txBody>
      </p:sp>
      <p:pic>
        <p:nvPicPr>
          <p:cNvPr id="24" name="Image 23"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32" name="TextBox 72"/>
          <p:cNvSpPr txBox="1"/>
          <p:nvPr userDrawn="1"/>
        </p:nvSpPr>
        <p:spPr>
          <a:xfrm>
            <a:off x="-63374" y="10664837"/>
            <a:ext cx="2672526" cy="338554"/>
          </a:xfrm>
          <a:prstGeom prst="rect">
            <a:avLst/>
          </a:prstGeom>
          <a:noFill/>
        </p:spPr>
        <p:txBody>
          <a:bodyPr wrap="none" rtlCol="0">
            <a:spAutoFit/>
          </a:bodyPr>
          <a:lstStyle/>
          <a:p>
            <a:r>
              <a:rPr lang="fr-FR" sz="800" i="1" noProof="0" dirty="0" smtClean="0">
                <a:latin typeface="Arial" panose="020B0604020202020204" pitchFamily="34" charset="0"/>
                <a:cs typeface="Arial" panose="020B0604020202020204" pitchFamily="34" charset="0"/>
              </a:rPr>
              <a:t>(sera</a:t>
            </a:r>
            <a:r>
              <a:rPr lang="fr-FR" sz="800" i="1" baseline="0" noProof="0" dirty="0" smtClean="0">
                <a:latin typeface="Arial" panose="020B0604020202020204" pitchFamily="34" charset="0"/>
                <a:cs typeface="Arial" panose="020B0604020202020204" pitchFamily="34" charset="0"/>
              </a:rPr>
              <a:t> pris en compte plus tard</a:t>
            </a:r>
            <a:r>
              <a:rPr lang="fr-FR" sz="800" i="1" noProof="0" dirty="0" smtClean="0">
                <a:latin typeface="Arial" panose="020B0604020202020204" pitchFamily="34" charset="0"/>
                <a:cs typeface="Arial" panose="020B0604020202020204" pitchFamily="34" charset="0"/>
              </a:rPr>
              <a:t>)</a:t>
            </a:r>
          </a:p>
          <a:p>
            <a:r>
              <a:rPr lang="fr-FR" sz="800" i="1" noProof="0" dirty="0" smtClean="0">
                <a:latin typeface="Arial" panose="020B0604020202020204" pitchFamily="34" charset="0"/>
                <a:cs typeface="Arial" panose="020B0604020202020204" pitchFamily="34" charset="0"/>
              </a:rPr>
              <a:t>(non</a:t>
            </a:r>
            <a:r>
              <a:rPr lang="fr-FR" sz="800" i="1" baseline="0" noProof="0" dirty="0" smtClean="0">
                <a:latin typeface="Arial" panose="020B0604020202020204" pitchFamily="34" charset="0"/>
                <a:cs typeface="Arial" panose="020B0604020202020204" pitchFamily="34" charset="0"/>
              </a:rPr>
              <a:t> retenus – mettre la justification en commentaires</a:t>
            </a:r>
            <a:r>
              <a:rPr lang="fr-FR" sz="800" i="1" noProof="0" dirty="0" smtClean="0">
                <a:latin typeface="Arial" panose="020B0604020202020204" pitchFamily="34" charset="0"/>
                <a:cs typeface="Arial" panose="020B0604020202020204" pitchFamily="34" charset="0"/>
              </a:rPr>
              <a:t>)</a:t>
            </a:r>
            <a:endParaRPr lang="fr-FR" sz="800" i="1"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7496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b_scénarios stratégiques (2)">
    <p:spTree>
      <p:nvGrpSpPr>
        <p:cNvPr id="1" name=""/>
        <p:cNvGrpSpPr/>
        <p:nvPr/>
      </p:nvGrpSpPr>
      <p:grpSpPr>
        <a:xfrm>
          <a:off x="0" y="0"/>
          <a:ext cx="0" cy="0"/>
          <a:chOff x="0" y="0"/>
          <a:chExt cx="0" cy="0"/>
        </a:xfrm>
      </p:grpSpPr>
      <p:sp>
        <p:nvSpPr>
          <p:cNvPr id="3" name="Arrondir un rectangle avec un coin diagonal 3"/>
          <p:cNvSpPr/>
          <p:nvPr userDrawn="1"/>
        </p:nvSpPr>
        <p:spPr>
          <a:xfrm>
            <a:off x="0" y="30535"/>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n°3: S</a:t>
            </a:r>
            <a:r>
              <a:rPr lang="fr-FR" sz="2000" b="1" baseline="0" noProof="0" dirty="0" smtClean="0">
                <a:latin typeface="Arial" panose="020B0604020202020204" pitchFamily="34" charset="0"/>
                <a:cs typeface="Arial" panose="020B0604020202020204" pitchFamily="34" charset="0"/>
              </a:rPr>
              <a:t>cénarios stratégiques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9156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19" name="Ellipse 18"/>
          <p:cNvSpPr/>
          <p:nvPr userDrawn="1"/>
        </p:nvSpPr>
        <p:spPr>
          <a:xfrm>
            <a:off x="9223655" y="49614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t>
            </a:r>
            <a:endParaRPr lang="fr-FR" sz="1400" b="1" noProof="0" dirty="0"/>
          </a:p>
        </p:txBody>
      </p:sp>
      <p:pic>
        <p:nvPicPr>
          <p:cNvPr id="24" name="Image 23"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34" name="Rectangle 33"/>
          <p:cNvSpPr/>
          <p:nvPr userDrawn="1"/>
        </p:nvSpPr>
        <p:spPr>
          <a:xfrm>
            <a:off x="7609112" y="840393"/>
            <a:ext cx="1800000" cy="2592286"/>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35" name="Rectangle 34"/>
          <p:cNvSpPr/>
          <p:nvPr userDrawn="1"/>
        </p:nvSpPr>
        <p:spPr>
          <a:xfrm>
            <a:off x="2280320" y="840393"/>
            <a:ext cx="5220000" cy="2592286"/>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Ecosystème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36" name="Rectangle 35"/>
          <p:cNvSpPr/>
          <p:nvPr userDrawn="1"/>
        </p:nvSpPr>
        <p:spPr>
          <a:xfrm>
            <a:off x="175090" y="856186"/>
            <a:ext cx="1980000" cy="259228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{Source</a:t>
            </a:r>
            <a:r>
              <a:rPr lang="fr-FR" sz="1400" baseline="0" noProof="0" dirty="0" smtClean="0">
                <a:solidFill>
                  <a:schemeClr val="tx1"/>
                </a:solidFill>
                <a:latin typeface="Arial" panose="020B0604020202020204" pitchFamily="34" charset="0"/>
                <a:cs typeface="Arial" panose="020B0604020202020204" pitchFamily="34" charset="0"/>
              </a:rPr>
              <a:t> de risque</a:t>
            </a:r>
            <a:r>
              <a:rPr lang="fr-FR" sz="1400" noProof="0" dirty="0" smtClean="0">
                <a:solidFill>
                  <a:schemeClr val="tx1"/>
                </a:solidFill>
                <a:latin typeface="Arial" panose="020B0604020202020204" pitchFamily="34" charset="0"/>
                <a:cs typeface="Arial" panose="020B0604020202020204" pitchFamily="34" charset="0"/>
              </a:rPr>
              <a:t> ; Objectif</a:t>
            </a:r>
            <a:r>
              <a:rPr lang="fr-FR" sz="1400" baseline="0" noProof="0" dirty="0" smtClean="0">
                <a:solidFill>
                  <a:schemeClr val="tx1"/>
                </a:solidFill>
                <a:latin typeface="Arial" panose="020B0604020202020204" pitchFamily="34" charset="0"/>
                <a:cs typeface="Arial" panose="020B0604020202020204" pitchFamily="34" charset="0"/>
              </a:rPr>
              <a:t> visé</a:t>
            </a:r>
            <a:r>
              <a:rPr lang="fr-FR" sz="1400" noProof="0" dirty="0" smtClean="0">
                <a:solidFill>
                  <a:schemeClr val="tx1"/>
                </a:solidFill>
                <a:latin typeface="Arial" panose="020B0604020202020204" pitchFamily="34" charset="0"/>
                <a:cs typeface="Arial" panose="020B0604020202020204" pitchFamily="34" charset="0"/>
              </a:rPr>
              <a:t>}</a:t>
            </a:r>
            <a:endParaRPr lang="fr-FR" sz="1400" noProof="0" dirty="0">
              <a:solidFill>
                <a:schemeClr val="tx1"/>
              </a:solidFill>
              <a:latin typeface="Arial" panose="020B0604020202020204" pitchFamily="34" charset="0"/>
              <a:cs typeface="Arial" panose="020B0604020202020204" pitchFamily="34" charset="0"/>
            </a:endParaRPr>
          </a:p>
        </p:txBody>
      </p:sp>
      <p:sp>
        <p:nvSpPr>
          <p:cNvPr id="57" name="ZoneTexte 56"/>
          <p:cNvSpPr txBox="1"/>
          <p:nvPr userDrawn="1"/>
        </p:nvSpPr>
        <p:spPr>
          <a:xfrm>
            <a:off x="355858" y="563394"/>
            <a:ext cx="833883" cy="276999"/>
          </a:xfrm>
          <a:prstGeom prst="rect">
            <a:avLst/>
          </a:prstGeom>
          <a:noFill/>
        </p:spPr>
        <p:txBody>
          <a:bodyPr wrap="none" rtlCol="0">
            <a:spAutoFit/>
          </a:bodyPr>
          <a:lstStyle/>
          <a:p>
            <a:r>
              <a:rPr lang="fr-FR" sz="1200" noProof="0" dirty="0" smtClean="0"/>
              <a:t>Sévérité: </a:t>
            </a:r>
            <a:endParaRPr lang="fr-FR" sz="2400" noProof="0" dirty="0">
              <a:latin typeface="Freestyle Script" panose="030804020302050B0404" pitchFamily="66" charset="0"/>
            </a:endParaRPr>
          </a:p>
        </p:txBody>
      </p:sp>
      <p:sp>
        <p:nvSpPr>
          <p:cNvPr id="88" name="Rectangle 87"/>
          <p:cNvSpPr/>
          <p:nvPr userDrawn="1"/>
        </p:nvSpPr>
        <p:spPr>
          <a:xfrm>
            <a:off x="7609112" y="3756058"/>
            <a:ext cx="1800000" cy="2592286"/>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89" name="Rectangle 88"/>
          <p:cNvSpPr/>
          <p:nvPr userDrawn="1"/>
        </p:nvSpPr>
        <p:spPr>
          <a:xfrm>
            <a:off x="2280320" y="3756058"/>
            <a:ext cx="5220000" cy="2592286"/>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Ecosystème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90" name="Rectangle 89"/>
          <p:cNvSpPr/>
          <p:nvPr userDrawn="1"/>
        </p:nvSpPr>
        <p:spPr>
          <a:xfrm>
            <a:off x="175090" y="3771851"/>
            <a:ext cx="1980000" cy="259228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{SR ; OV}</a:t>
            </a:r>
            <a:endParaRPr lang="fr-FR" sz="1400" noProof="0" dirty="0">
              <a:solidFill>
                <a:schemeClr val="tx1"/>
              </a:solidFill>
              <a:latin typeface="Arial" panose="020B0604020202020204" pitchFamily="34" charset="0"/>
              <a:cs typeface="Arial" panose="020B0604020202020204" pitchFamily="34" charset="0"/>
            </a:endParaRPr>
          </a:p>
        </p:txBody>
      </p:sp>
      <p:sp>
        <p:nvSpPr>
          <p:cNvPr id="93" name="ZoneTexte 92"/>
          <p:cNvSpPr txBox="1"/>
          <p:nvPr userDrawn="1"/>
        </p:nvSpPr>
        <p:spPr>
          <a:xfrm>
            <a:off x="120080" y="3479059"/>
            <a:ext cx="833883" cy="276999"/>
          </a:xfrm>
          <a:prstGeom prst="rect">
            <a:avLst/>
          </a:prstGeom>
          <a:noFill/>
        </p:spPr>
        <p:txBody>
          <a:bodyPr wrap="none" rtlCol="0">
            <a:spAutoFit/>
          </a:bodyPr>
          <a:lstStyle/>
          <a:p>
            <a:r>
              <a:rPr lang="fr-FR" sz="1200" noProof="0" dirty="0" smtClean="0"/>
              <a:t>Sévérité: </a:t>
            </a:r>
            <a:endParaRPr lang="fr-FR" sz="2400" noProof="0" dirty="0">
              <a:latin typeface="Freestyle Script" panose="030804020302050B0404" pitchFamily="66" charset="0"/>
            </a:endParaRPr>
          </a:p>
        </p:txBody>
      </p:sp>
      <p:sp>
        <p:nvSpPr>
          <p:cNvPr id="94" name="Rectangle 93"/>
          <p:cNvSpPr/>
          <p:nvPr userDrawn="1"/>
        </p:nvSpPr>
        <p:spPr>
          <a:xfrm>
            <a:off x="7609112" y="6671723"/>
            <a:ext cx="1800000" cy="2592286"/>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95" name="Rectangle 94"/>
          <p:cNvSpPr/>
          <p:nvPr userDrawn="1"/>
        </p:nvSpPr>
        <p:spPr>
          <a:xfrm>
            <a:off x="2280320" y="6671723"/>
            <a:ext cx="5220000" cy="2592286"/>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Ecosystème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96" name="Rectangle 95"/>
          <p:cNvSpPr/>
          <p:nvPr userDrawn="1"/>
        </p:nvSpPr>
        <p:spPr>
          <a:xfrm>
            <a:off x="175090" y="6687516"/>
            <a:ext cx="1980000" cy="259228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{SR ; OV}</a:t>
            </a:r>
            <a:endParaRPr lang="fr-FR" sz="1400" noProof="0" dirty="0">
              <a:solidFill>
                <a:schemeClr val="tx1"/>
              </a:solidFill>
              <a:latin typeface="Arial" panose="020B0604020202020204" pitchFamily="34" charset="0"/>
              <a:cs typeface="Arial" panose="020B0604020202020204" pitchFamily="34" charset="0"/>
            </a:endParaRPr>
          </a:p>
        </p:txBody>
      </p:sp>
      <p:sp>
        <p:nvSpPr>
          <p:cNvPr id="99" name="ZoneTexte 98"/>
          <p:cNvSpPr txBox="1"/>
          <p:nvPr userDrawn="1"/>
        </p:nvSpPr>
        <p:spPr>
          <a:xfrm>
            <a:off x="120080" y="6394724"/>
            <a:ext cx="833883" cy="276999"/>
          </a:xfrm>
          <a:prstGeom prst="rect">
            <a:avLst/>
          </a:prstGeom>
          <a:noFill/>
        </p:spPr>
        <p:txBody>
          <a:bodyPr wrap="none" rtlCol="0">
            <a:spAutoFit/>
          </a:bodyPr>
          <a:lstStyle/>
          <a:p>
            <a:r>
              <a:rPr lang="fr-FR" sz="1200" noProof="0" dirty="0" smtClean="0"/>
              <a:t>Sévérité: </a:t>
            </a:r>
            <a:endParaRPr lang="fr-FR" sz="2400" noProof="0" dirty="0">
              <a:latin typeface="Freestyle Script" panose="030804020302050B0404" pitchFamily="66" charset="0"/>
            </a:endParaRPr>
          </a:p>
        </p:txBody>
      </p:sp>
      <p:sp>
        <p:nvSpPr>
          <p:cNvPr id="100" name="Rectangle 99"/>
          <p:cNvSpPr/>
          <p:nvPr userDrawn="1"/>
        </p:nvSpPr>
        <p:spPr>
          <a:xfrm>
            <a:off x="7609112" y="9603181"/>
            <a:ext cx="1800000" cy="2592286"/>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101" name="Rectangle 100"/>
          <p:cNvSpPr/>
          <p:nvPr userDrawn="1"/>
        </p:nvSpPr>
        <p:spPr>
          <a:xfrm>
            <a:off x="2280320" y="9603181"/>
            <a:ext cx="5220000" cy="2592286"/>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Ecosystème</a:t>
            </a:r>
            <a:endParaRPr lang="fr-FR" sz="1400" noProof="0" dirty="0">
              <a:solidFill>
                <a:schemeClr val="tx1"/>
              </a:solidFill>
              <a:latin typeface="Arial" panose="020B0604020202020204" pitchFamily="34" charset="0"/>
              <a:cs typeface="Arial" panose="020B0604020202020204" pitchFamily="34" charset="0"/>
            </a:endParaRPr>
          </a:p>
        </p:txBody>
      </p:sp>
      <p:sp>
        <p:nvSpPr>
          <p:cNvPr id="102" name="Rectangle 101"/>
          <p:cNvSpPr/>
          <p:nvPr userDrawn="1"/>
        </p:nvSpPr>
        <p:spPr>
          <a:xfrm>
            <a:off x="175090" y="9603181"/>
            <a:ext cx="1980000" cy="259228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400" noProof="0" dirty="0" smtClean="0">
                <a:solidFill>
                  <a:schemeClr val="tx1"/>
                </a:solidFill>
                <a:latin typeface="Arial" panose="020B0604020202020204" pitchFamily="34" charset="0"/>
                <a:cs typeface="Arial" panose="020B0604020202020204" pitchFamily="34" charset="0"/>
              </a:rPr>
              <a:t>{SR ; OV}</a:t>
            </a:r>
            <a:endParaRPr lang="fr-FR" sz="1400" noProof="0" dirty="0">
              <a:solidFill>
                <a:schemeClr val="tx1"/>
              </a:solidFill>
              <a:latin typeface="Arial" panose="020B0604020202020204" pitchFamily="34" charset="0"/>
              <a:cs typeface="Arial" panose="020B0604020202020204" pitchFamily="34" charset="0"/>
            </a:endParaRPr>
          </a:p>
        </p:txBody>
      </p:sp>
      <p:sp>
        <p:nvSpPr>
          <p:cNvPr id="105" name="ZoneTexte 104"/>
          <p:cNvSpPr txBox="1"/>
          <p:nvPr userDrawn="1"/>
        </p:nvSpPr>
        <p:spPr>
          <a:xfrm>
            <a:off x="120080" y="9310389"/>
            <a:ext cx="833883" cy="276999"/>
          </a:xfrm>
          <a:prstGeom prst="rect">
            <a:avLst/>
          </a:prstGeom>
          <a:noFill/>
        </p:spPr>
        <p:txBody>
          <a:bodyPr wrap="none" rtlCol="0">
            <a:spAutoFit/>
          </a:bodyPr>
          <a:lstStyle/>
          <a:p>
            <a:r>
              <a:rPr lang="fr-FR" sz="1200" noProof="0" dirty="0" smtClean="0"/>
              <a:t>Sévérité: </a:t>
            </a:r>
            <a:endParaRPr lang="fr-FR" sz="2400" noProof="0" dirty="0">
              <a:latin typeface="Freestyle Script" panose="030804020302050B0404" pitchFamily="66" charset="0"/>
            </a:endParaRPr>
          </a:p>
        </p:txBody>
      </p:sp>
    </p:spTree>
    <p:extLst>
      <p:ext uri="{BB962C8B-B14F-4D97-AF65-F5344CB8AC3E}">
        <p14:creationId xmlns:p14="http://schemas.microsoft.com/office/powerpoint/2010/main" val="188135551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a_scenarios opérationnels (petits)">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mn-lt"/>
                <a:cs typeface="Arial" panose="020B0604020202020204" pitchFamily="34" charset="0"/>
              </a:rPr>
              <a:t>Atelier</a:t>
            </a:r>
            <a:r>
              <a:rPr lang="fr-FR" sz="2000" b="1" noProof="0" dirty="0" smtClean="0">
                <a:latin typeface="+mn-lt"/>
              </a:rPr>
              <a:t> n°4: Scénarios opérationnels</a:t>
            </a:r>
            <a:endParaRPr lang="fr-FR" sz="700" b="1" noProof="0" dirty="0">
              <a:latin typeface="+mn-lt"/>
            </a:endParaRPr>
          </a:p>
        </p:txBody>
      </p:sp>
      <p:sp>
        <p:nvSpPr>
          <p:cNvPr id="4" name="Rectangle 3"/>
          <p:cNvSpPr/>
          <p:nvPr userDrawn="1"/>
        </p:nvSpPr>
        <p:spPr>
          <a:xfrm>
            <a:off x="0" y="496144"/>
            <a:ext cx="9550141"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23584" y="496085"/>
            <a:ext cx="9572666"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Cyber </a:t>
            </a:r>
            <a:r>
              <a:rPr lang="fr-FR" sz="1600" noProof="0" dirty="0" err="1" smtClean="0">
                <a:latin typeface="Arial" panose="020B0604020202020204" pitchFamily="34" charset="0"/>
                <a:cs typeface="Arial" panose="020B0604020202020204" pitchFamily="34" charset="0"/>
              </a:rPr>
              <a:t>kill</a:t>
            </a:r>
            <a:r>
              <a:rPr lang="fr-FR" sz="1600" noProof="0" dirty="0" smtClean="0">
                <a:latin typeface="Arial" panose="020B0604020202020204" pitchFamily="34" charset="0"/>
                <a:cs typeface="Arial" panose="020B0604020202020204" pitchFamily="34" charset="0"/>
              </a:rPr>
              <a:t> </a:t>
            </a:r>
            <a:r>
              <a:rPr lang="fr-FR" sz="1600" noProof="0" dirty="0" err="1" smtClean="0">
                <a:latin typeface="Arial" panose="020B0604020202020204" pitchFamily="34" charset="0"/>
                <a:cs typeface="Arial" panose="020B0604020202020204" pitchFamily="34" charset="0"/>
              </a:rPr>
              <a:t>chain</a:t>
            </a:r>
            <a:endParaRPr lang="fr-FR" sz="800" noProof="0" dirty="0">
              <a:latin typeface="Arial" panose="020B0604020202020204" pitchFamily="34" charset="0"/>
              <a:cs typeface="Arial" panose="020B0604020202020204" pitchFamily="34" charset="0"/>
            </a:endParaRPr>
          </a:p>
        </p:txBody>
      </p:sp>
      <p:graphicFrame>
        <p:nvGraphicFramePr>
          <p:cNvPr id="6" name="Diagramme 5"/>
          <p:cNvGraphicFramePr/>
          <p:nvPr userDrawn="1">
            <p:extLst>
              <p:ext uri="{D42A27DB-BD31-4B8C-83A1-F6EECF244321}">
                <p14:modId xmlns:p14="http://schemas.microsoft.com/office/powerpoint/2010/main" val="484389123"/>
              </p:ext>
            </p:extLst>
          </p:nvPr>
        </p:nvGraphicFramePr>
        <p:xfrm>
          <a:off x="-4014" y="1299452"/>
          <a:ext cx="9554156" cy="288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Virage 6"/>
          <p:cNvSpPr/>
          <p:nvPr userDrawn="1"/>
        </p:nvSpPr>
        <p:spPr>
          <a:xfrm rot="2923131" flipH="1" flipV="1">
            <a:off x="3601569" y="1479496"/>
            <a:ext cx="337384" cy="411214"/>
          </a:xfrm>
          <a:prstGeom prst="bentArrow">
            <a:avLst/>
          </a:prstGeom>
          <a:gradFill flip="none" rotWithShape="1">
            <a:gsLst>
              <a:gs pos="0">
                <a:srgbClr val="66FFCC"/>
              </a:gs>
              <a:gs pos="50000">
                <a:srgbClr val="99FF99"/>
              </a:gs>
              <a:gs pos="100000">
                <a:srgbClr val="99FF99"/>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solidFill>
                <a:schemeClr val="tx1"/>
              </a:solidFill>
            </a:endParaRPr>
          </a:p>
        </p:txBody>
      </p:sp>
      <p:sp>
        <p:nvSpPr>
          <p:cNvPr id="8" name="Virage 7"/>
          <p:cNvSpPr/>
          <p:nvPr userDrawn="1"/>
        </p:nvSpPr>
        <p:spPr>
          <a:xfrm rot="2923131" flipH="1" flipV="1">
            <a:off x="5545785" y="1479495"/>
            <a:ext cx="337384" cy="411214"/>
          </a:xfrm>
          <a:prstGeom prst="bentArrow">
            <a:avLst/>
          </a:prstGeom>
          <a:gradFill flip="none" rotWithShape="1">
            <a:gsLst>
              <a:gs pos="0">
                <a:srgbClr val="FFFF00"/>
              </a:gs>
              <a:gs pos="50000">
                <a:srgbClr val="FFFF00"/>
              </a:gs>
              <a:gs pos="100000">
                <a:srgbClr val="99FF99"/>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solidFill>
                <a:schemeClr val="tx1"/>
              </a:solidFill>
            </a:endParaRPr>
          </a:p>
        </p:txBody>
      </p:sp>
      <p:sp>
        <p:nvSpPr>
          <p:cNvPr id="9" name="Virage 8"/>
          <p:cNvSpPr/>
          <p:nvPr userDrawn="1"/>
        </p:nvSpPr>
        <p:spPr>
          <a:xfrm rot="10502495" flipV="1">
            <a:off x="3241756" y="973201"/>
            <a:ext cx="2726110" cy="425257"/>
          </a:xfrm>
          <a:prstGeom prst="bentArrow">
            <a:avLst/>
          </a:prstGeom>
          <a:gradFill flip="none" rotWithShape="1">
            <a:gsLst>
              <a:gs pos="0">
                <a:srgbClr val="66FFCC"/>
              </a:gs>
              <a:gs pos="50000">
                <a:srgbClr val="99FF99"/>
              </a:gs>
              <a:gs pos="100000">
                <a:srgbClr val="FFFF00"/>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solidFill>
                <a:schemeClr val="tx1"/>
              </a:solidFill>
            </a:endParaRPr>
          </a:p>
        </p:txBody>
      </p:sp>
      <p:sp>
        <p:nvSpPr>
          <p:cNvPr id="11" name="ZoneTexte 125"/>
          <p:cNvSpPr txBox="1"/>
          <p:nvPr userDrawn="1"/>
        </p:nvSpPr>
        <p:spPr>
          <a:xfrm>
            <a:off x="5551" y="861062"/>
            <a:ext cx="1470174" cy="298543"/>
          </a:xfrm>
          <a:prstGeom prst="rect">
            <a:avLst/>
          </a:prstGeom>
          <a:noFill/>
        </p:spPr>
        <p:txBody>
          <a:bodyPr wrap="square" lIns="128016" tIns="64008" rIns="128016" bIns="64008" rtlCol="0">
            <a:spAutoFit/>
          </a:bodyPr>
          <a:lstStyle/>
          <a:p>
            <a:r>
              <a:rPr lang="fr-FR" sz="1100" noProof="0" dirty="0" smtClean="0">
                <a:latin typeface="Arial" panose="020B0604020202020204" pitchFamily="34" charset="0"/>
                <a:cs typeface="Arial" panose="020B0604020202020204" pitchFamily="34" charset="0"/>
              </a:rPr>
              <a:t>État ou mode: </a:t>
            </a:r>
            <a:endParaRPr lang="fr-FR" sz="1100" noProof="0" dirty="0">
              <a:latin typeface="Arial" panose="020B0604020202020204" pitchFamily="34" charset="0"/>
              <a:cs typeface="Arial" panose="020B0604020202020204" pitchFamily="34" charset="0"/>
            </a:endParaRPr>
          </a:p>
        </p:txBody>
      </p:sp>
      <p:sp>
        <p:nvSpPr>
          <p:cNvPr id="13" name="ZoneTexte 12"/>
          <p:cNvSpPr txBox="1"/>
          <p:nvPr userDrawn="1"/>
        </p:nvSpPr>
        <p:spPr>
          <a:xfrm rot="16200000">
            <a:off x="-482737" y="3021978"/>
            <a:ext cx="1191352" cy="246221"/>
          </a:xfrm>
          <a:prstGeom prst="rect">
            <a:avLst/>
          </a:prstGeom>
          <a:noFill/>
        </p:spPr>
        <p:txBody>
          <a:bodyPr wrap="none" rtlCol="0">
            <a:spAutoFit/>
          </a:bodyPr>
          <a:lstStyle/>
          <a:p>
            <a:r>
              <a:rPr lang="fr-FR" sz="1000" i="1" noProof="0" dirty="0" smtClean="0"/>
              <a:t>Mesures en place</a:t>
            </a:r>
          </a:p>
        </p:txBody>
      </p:sp>
      <p:sp>
        <p:nvSpPr>
          <p:cNvPr id="14" name="ZoneTexte 13"/>
          <p:cNvSpPr txBox="1"/>
          <p:nvPr userDrawn="1"/>
        </p:nvSpPr>
        <p:spPr>
          <a:xfrm rot="16200000">
            <a:off x="-690407" y="5827628"/>
            <a:ext cx="1580882" cy="246221"/>
          </a:xfrm>
          <a:prstGeom prst="rect">
            <a:avLst/>
          </a:prstGeom>
          <a:noFill/>
        </p:spPr>
        <p:txBody>
          <a:bodyPr wrap="none" rtlCol="0">
            <a:spAutoFit/>
          </a:bodyPr>
          <a:lstStyle/>
          <a:p>
            <a:r>
              <a:rPr lang="fr-FR" sz="1000" i="1" noProof="0" dirty="0" smtClean="0"/>
              <a:t>Mesures sup. proposées</a:t>
            </a:r>
          </a:p>
        </p:txBody>
      </p:sp>
      <p:sp>
        <p:nvSpPr>
          <p:cNvPr id="15" name="ZoneTexte 14"/>
          <p:cNvSpPr txBox="1"/>
          <p:nvPr userDrawn="1"/>
        </p:nvSpPr>
        <p:spPr>
          <a:xfrm rot="16200000">
            <a:off x="-170698" y="2159602"/>
            <a:ext cx="588623" cy="246221"/>
          </a:xfrm>
          <a:prstGeom prst="rect">
            <a:avLst/>
          </a:prstGeom>
          <a:noFill/>
        </p:spPr>
        <p:txBody>
          <a:bodyPr wrap="none" rtlCol="0">
            <a:spAutoFit/>
          </a:bodyPr>
          <a:lstStyle/>
          <a:p>
            <a:r>
              <a:rPr lang="fr-FR" sz="1000" i="1" noProof="0" dirty="0" smtClean="0"/>
              <a:t>Source</a:t>
            </a:r>
          </a:p>
        </p:txBody>
      </p:sp>
      <p:sp>
        <p:nvSpPr>
          <p:cNvPr id="16" name="ZoneTexte 15"/>
          <p:cNvSpPr txBox="1"/>
          <p:nvPr userDrawn="1"/>
        </p:nvSpPr>
        <p:spPr>
          <a:xfrm rot="16200000">
            <a:off x="-511934" y="4397059"/>
            <a:ext cx="1241045" cy="246221"/>
          </a:xfrm>
          <a:prstGeom prst="rect">
            <a:avLst/>
          </a:prstGeom>
          <a:noFill/>
        </p:spPr>
        <p:txBody>
          <a:bodyPr wrap="none" rtlCol="0">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fr-FR" sz="1000" i="1" noProof="0" dirty="0" smtClean="0"/>
              <a:t>Modes</a:t>
            </a:r>
            <a:r>
              <a:rPr lang="fr-FR" sz="1000" i="1" baseline="0" noProof="0" dirty="0" smtClean="0"/>
              <a:t> opératoires</a:t>
            </a:r>
            <a:endParaRPr lang="fr-FR" sz="1000" i="1" noProof="0" dirty="0" smtClean="0"/>
          </a:p>
        </p:txBody>
      </p:sp>
      <p:cxnSp>
        <p:nvCxnSpPr>
          <p:cNvPr id="25" name="Connecteur droit 21"/>
          <p:cNvCxnSpPr/>
          <p:nvPr userDrawn="1"/>
        </p:nvCxnSpPr>
        <p:spPr>
          <a:xfrm>
            <a:off x="-22525" y="6832848"/>
            <a:ext cx="9572666" cy="958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4" name="ZoneTexte 73"/>
          <p:cNvSpPr txBox="1"/>
          <p:nvPr userDrawn="1"/>
        </p:nvSpPr>
        <p:spPr>
          <a:xfrm>
            <a:off x="48072" y="1659910"/>
            <a:ext cx="1157689" cy="261610"/>
          </a:xfrm>
          <a:prstGeom prst="rect">
            <a:avLst/>
          </a:prstGeom>
          <a:noFill/>
        </p:spPr>
        <p:txBody>
          <a:bodyPr wrap="none" rtlCol="0">
            <a:spAutoFit/>
          </a:bodyPr>
          <a:lstStyle/>
          <a:p>
            <a:r>
              <a:rPr lang="fr-FR" sz="1100" noProof="0" dirty="0" smtClean="0"/>
              <a:t>Vraisemblance:</a:t>
            </a:r>
          </a:p>
        </p:txBody>
      </p:sp>
      <p:pic>
        <p:nvPicPr>
          <p:cNvPr id="44" name="Image 43" descr="LOGO-CLUBEBIOS-RVB.png"/>
          <p:cNvPicPr>
            <a:picLocks noChangeAspect="1"/>
          </p:cNvPicPr>
          <p:nvPr userDrawn="1"/>
        </p:nvPicPr>
        <p:blipFill>
          <a:blip r:embed="rId7" cstate="print"/>
          <a:stretch>
            <a:fillRect/>
          </a:stretch>
        </p:blipFill>
        <p:spPr>
          <a:xfrm>
            <a:off x="86701" y="75622"/>
            <a:ext cx="269157" cy="307504"/>
          </a:xfrm>
          <a:prstGeom prst="rect">
            <a:avLst/>
          </a:prstGeom>
        </p:spPr>
      </p:pic>
      <p:graphicFrame>
        <p:nvGraphicFramePr>
          <p:cNvPr id="45" name="Diagramme 44"/>
          <p:cNvGraphicFramePr/>
          <p:nvPr userDrawn="1">
            <p:extLst>
              <p:ext uri="{D42A27DB-BD31-4B8C-83A1-F6EECF244321}">
                <p14:modId xmlns:p14="http://schemas.microsoft.com/office/powerpoint/2010/main" val="581162970"/>
              </p:ext>
            </p:extLst>
          </p:nvPr>
        </p:nvGraphicFramePr>
        <p:xfrm>
          <a:off x="-1028" y="7393994"/>
          <a:ext cx="9554156" cy="28803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6" name="Virage 45"/>
          <p:cNvSpPr/>
          <p:nvPr userDrawn="1"/>
        </p:nvSpPr>
        <p:spPr>
          <a:xfrm rot="2923131" flipH="1" flipV="1">
            <a:off x="3604555" y="7574038"/>
            <a:ext cx="337384" cy="411214"/>
          </a:xfrm>
          <a:prstGeom prst="bentArrow">
            <a:avLst/>
          </a:prstGeom>
          <a:gradFill flip="none" rotWithShape="1">
            <a:gsLst>
              <a:gs pos="0">
                <a:srgbClr val="66FFCC"/>
              </a:gs>
              <a:gs pos="50000">
                <a:srgbClr val="99FF99"/>
              </a:gs>
              <a:gs pos="100000">
                <a:srgbClr val="99FF99"/>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solidFill>
                <a:schemeClr val="tx1"/>
              </a:solidFill>
            </a:endParaRPr>
          </a:p>
        </p:txBody>
      </p:sp>
      <p:sp>
        <p:nvSpPr>
          <p:cNvPr id="47" name="Virage 46"/>
          <p:cNvSpPr/>
          <p:nvPr userDrawn="1"/>
        </p:nvSpPr>
        <p:spPr>
          <a:xfrm rot="2923131" flipH="1" flipV="1">
            <a:off x="5548771" y="7574037"/>
            <a:ext cx="337384" cy="411214"/>
          </a:xfrm>
          <a:prstGeom prst="bentArrow">
            <a:avLst/>
          </a:prstGeom>
          <a:gradFill flip="none" rotWithShape="1">
            <a:gsLst>
              <a:gs pos="0">
                <a:srgbClr val="FFFF00"/>
              </a:gs>
              <a:gs pos="50000">
                <a:srgbClr val="FFFF00"/>
              </a:gs>
              <a:gs pos="100000">
                <a:srgbClr val="99FF99"/>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solidFill>
                <a:schemeClr val="tx1"/>
              </a:solidFill>
            </a:endParaRPr>
          </a:p>
        </p:txBody>
      </p:sp>
      <p:sp>
        <p:nvSpPr>
          <p:cNvPr id="48" name="Virage 47"/>
          <p:cNvSpPr/>
          <p:nvPr userDrawn="1"/>
        </p:nvSpPr>
        <p:spPr>
          <a:xfrm rot="10502495" flipV="1">
            <a:off x="3244742" y="7067743"/>
            <a:ext cx="2726110" cy="425257"/>
          </a:xfrm>
          <a:prstGeom prst="bentArrow">
            <a:avLst/>
          </a:prstGeom>
          <a:gradFill flip="none" rotWithShape="1">
            <a:gsLst>
              <a:gs pos="0">
                <a:srgbClr val="66FFCC"/>
              </a:gs>
              <a:gs pos="50000">
                <a:srgbClr val="99FF99"/>
              </a:gs>
              <a:gs pos="100000">
                <a:srgbClr val="FFFF00"/>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solidFill>
                <a:schemeClr val="tx1"/>
              </a:solidFill>
            </a:endParaRPr>
          </a:p>
        </p:txBody>
      </p:sp>
      <p:sp>
        <p:nvSpPr>
          <p:cNvPr id="49" name="ZoneTexte 125"/>
          <p:cNvSpPr txBox="1"/>
          <p:nvPr userDrawn="1"/>
        </p:nvSpPr>
        <p:spPr>
          <a:xfrm>
            <a:off x="8537" y="6955604"/>
            <a:ext cx="1470174" cy="298543"/>
          </a:xfrm>
          <a:prstGeom prst="rect">
            <a:avLst/>
          </a:prstGeom>
          <a:noFill/>
        </p:spPr>
        <p:txBody>
          <a:bodyPr wrap="square" lIns="128016" tIns="64008" rIns="128016" bIns="64008" rtlCol="0">
            <a:spAutoFit/>
          </a:bodyPr>
          <a:lstStyle/>
          <a:p>
            <a:r>
              <a:rPr lang="fr-FR" sz="1100" noProof="0" dirty="0" smtClean="0">
                <a:latin typeface="Arial" panose="020B0604020202020204" pitchFamily="34" charset="0"/>
                <a:cs typeface="Arial" panose="020B0604020202020204" pitchFamily="34" charset="0"/>
              </a:rPr>
              <a:t>État ou mode: </a:t>
            </a:r>
            <a:endParaRPr lang="fr-FR" sz="1100" noProof="0" dirty="0">
              <a:latin typeface="Arial" panose="020B0604020202020204" pitchFamily="34" charset="0"/>
              <a:cs typeface="Arial" panose="020B0604020202020204" pitchFamily="34" charset="0"/>
            </a:endParaRPr>
          </a:p>
        </p:txBody>
      </p:sp>
      <p:sp>
        <p:nvSpPr>
          <p:cNvPr id="50" name="ZoneTexte 49"/>
          <p:cNvSpPr txBox="1"/>
          <p:nvPr userDrawn="1"/>
        </p:nvSpPr>
        <p:spPr>
          <a:xfrm rot="16200000">
            <a:off x="-479751" y="9116520"/>
            <a:ext cx="1191352" cy="246221"/>
          </a:xfrm>
          <a:prstGeom prst="rect">
            <a:avLst/>
          </a:prstGeom>
          <a:noFill/>
        </p:spPr>
        <p:txBody>
          <a:bodyPr wrap="none" rtlCol="0">
            <a:spAutoFit/>
          </a:bodyPr>
          <a:lstStyle/>
          <a:p>
            <a:r>
              <a:rPr lang="fr-FR" sz="1000" i="1" noProof="0" dirty="0" smtClean="0"/>
              <a:t>Mesures en place</a:t>
            </a:r>
          </a:p>
        </p:txBody>
      </p:sp>
      <p:sp>
        <p:nvSpPr>
          <p:cNvPr id="51" name="ZoneTexte 50"/>
          <p:cNvSpPr txBox="1"/>
          <p:nvPr userDrawn="1"/>
        </p:nvSpPr>
        <p:spPr>
          <a:xfrm rot="16200000">
            <a:off x="-687426" y="11748651"/>
            <a:ext cx="1580882" cy="246221"/>
          </a:xfrm>
          <a:prstGeom prst="rect">
            <a:avLst/>
          </a:prstGeom>
          <a:noFill/>
        </p:spPr>
        <p:txBody>
          <a:bodyPr wrap="none" rtlCol="0">
            <a:spAutoFit/>
          </a:bodyPr>
          <a:lstStyle/>
          <a:p>
            <a:r>
              <a:rPr lang="fr-FR" sz="1000" i="1" noProof="0" dirty="0" smtClean="0"/>
              <a:t>Mesures sup. proposées</a:t>
            </a:r>
          </a:p>
        </p:txBody>
      </p:sp>
      <p:sp>
        <p:nvSpPr>
          <p:cNvPr id="55" name="ZoneTexte 54"/>
          <p:cNvSpPr txBox="1"/>
          <p:nvPr userDrawn="1"/>
        </p:nvSpPr>
        <p:spPr>
          <a:xfrm rot="16200000">
            <a:off x="-167712" y="8254144"/>
            <a:ext cx="588623" cy="246221"/>
          </a:xfrm>
          <a:prstGeom prst="rect">
            <a:avLst/>
          </a:prstGeom>
          <a:noFill/>
        </p:spPr>
        <p:txBody>
          <a:bodyPr wrap="none" rtlCol="0">
            <a:spAutoFit/>
          </a:bodyPr>
          <a:lstStyle/>
          <a:p>
            <a:r>
              <a:rPr lang="fr-FR" sz="1000" i="1" noProof="0" dirty="0" smtClean="0"/>
              <a:t>Source</a:t>
            </a:r>
          </a:p>
        </p:txBody>
      </p:sp>
      <p:sp>
        <p:nvSpPr>
          <p:cNvPr id="56" name="ZoneTexte 55"/>
          <p:cNvSpPr txBox="1"/>
          <p:nvPr userDrawn="1"/>
        </p:nvSpPr>
        <p:spPr>
          <a:xfrm rot="16200000">
            <a:off x="-511933" y="10374823"/>
            <a:ext cx="1241045" cy="246221"/>
          </a:xfrm>
          <a:prstGeom prst="rect">
            <a:avLst/>
          </a:prstGeom>
          <a:noFill/>
        </p:spPr>
        <p:txBody>
          <a:bodyPr wrap="none" rtlCol="0">
            <a:spAutoFit/>
          </a:bodyPr>
          <a:lstStyle/>
          <a:p>
            <a:r>
              <a:rPr lang="fr-FR" sz="1000" i="1" noProof="0" dirty="0" smtClean="0"/>
              <a:t>Modes</a:t>
            </a:r>
            <a:r>
              <a:rPr lang="fr-FR" sz="1000" i="1" baseline="0" noProof="0" dirty="0" smtClean="0"/>
              <a:t> opératoires</a:t>
            </a:r>
            <a:endParaRPr lang="fr-FR" sz="1000" i="1" noProof="0" dirty="0" smtClean="0"/>
          </a:p>
        </p:txBody>
      </p:sp>
      <p:sp>
        <p:nvSpPr>
          <p:cNvPr id="64" name="ZoneTexte 63"/>
          <p:cNvSpPr txBox="1"/>
          <p:nvPr userDrawn="1"/>
        </p:nvSpPr>
        <p:spPr>
          <a:xfrm>
            <a:off x="51058" y="7754452"/>
            <a:ext cx="1157689" cy="261610"/>
          </a:xfrm>
          <a:prstGeom prst="rect">
            <a:avLst/>
          </a:prstGeom>
          <a:noFill/>
        </p:spPr>
        <p:txBody>
          <a:bodyPr wrap="none" rtlCol="0">
            <a:spAutoFit/>
          </a:bodyPr>
          <a:lstStyle/>
          <a:p>
            <a:r>
              <a:rPr lang="fr-FR" sz="1100" noProof="0" dirty="0" smtClean="0"/>
              <a:t>Vraisemblance:</a:t>
            </a:r>
          </a:p>
        </p:txBody>
      </p:sp>
    </p:spTree>
    <p:extLst>
      <p:ext uri="{BB962C8B-B14F-4D97-AF65-F5344CB8AC3E}">
        <p14:creationId xmlns:p14="http://schemas.microsoft.com/office/powerpoint/2010/main" val="20788066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a_scenarios opérationnels (grand)">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dirty="0" smtClean="0">
                <a:latin typeface="Arial" panose="020B0604020202020204" pitchFamily="34" charset="0"/>
                <a:cs typeface="Arial" panose="020B0604020202020204" pitchFamily="34" charset="0"/>
              </a:rPr>
              <a:t>Atelier n°4: </a:t>
            </a:r>
            <a:r>
              <a:rPr lang="fr-FR" sz="2000" b="1" noProof="0" dirty="0" smtClean="0">
                <a:latin typeface="+mn-lt"/>
              </a:rPr>
              <a:t>Scénario opérationnel</a:t>
            </a:r>
            <a:endParaRPr lang="fr-FR" sz="700" b="1" noProof="0" dirty="0" smtClean="0">
              <a:latin typeface="+mn-lt"/>
            </a:endParaRPr>
          </a:p>
          <a:p>
            <a:pPr algn="ctr"/>
            <a:r>
              <a:rPr lang="fr-FR" sz="700" b="1" dirty="0" smtClean="0">
                <a:latin typeface="Arial" panose="020B0604020202020204" pitchFamily="34" charset="0"/>
                <a:cs typeface="Arial" panose="020B0604020202020204" pitchFamily="34" charset="0"/>
              </a:rPr>
              <a:t>(1 à 3 demi-journées)</a:t>
            </a:r>
            <a:endParaRPr lang="fr-FR" sz="700" b="1"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50141"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dirty="0"/>
          </a:p>
        </p:txBody>
      </p:sp>
      <p:sp>
        <p:nvSpPr>
          <p:cNvPr id="5" name="ZoneTexte 4"/>
          <p:cNvSpPr txBox="1"/>
          <p:nvPr userDrawn="1"/>
        </p:nvSpPr>
        <p:spPr>
          <a:xfrm>
            <a:off x="23584" y="496085"/>
            <a:ext cx="9572666" cy="375487"/>
          </a:xfrm>
          <a:prstGeom prst="rect">
            <a:avLst/>
          </a:prstGeom>
          <a:noFill/>
        </p:spPr>
        <p:txBody>
          <a:bodyPr wrap="square" lIns="128016" tIns="64008" rIns="128016" bIns="64008" rtlCol="0">
            <a:spAutoFit/>
          </a:bodyPr>
          <a:lstStyle/>
          <a:p>
            <a:pPr algn="ctr"/>
            <a:r>
              <a:rPr lang="fr-FR" sz="1600" dirty="0" smtClean="0">
                <a:latin typeface="Arial" panose="020B0604020202020204" pitchFamily="34" charset="0"/>
                <a:cs typeface="Arial" panose="020B0604020202020204" pitchFamily="34" charset="0"/>
              </a:rPr>
              <a:t>Cyber </a:t>
            </a:r>
            <a:r>
              <a:rPr lang="fr-FR" sz="1600" dirty="0" err="1" smtClean="0">
                <a:latin typeface="Arial" panose="020B0604020202020204" pitchFamily="34" charset="0"/>
                <a:cs typeface="Arial" panose="020B0604020202020204" pitchFamily="34" charset="0"/>
              </a:rPr>
              <a:t>kill</a:t>
            </a:r>
            <a:r>
              <a:rPr lang="fr-FR" sz="1600" dirty="0" smtClean="0">
                <a:latin typeface="Arial" panose="020B0604020202020204" pitchFamily="34" charset="0"/>
                <a:cs typeface="Arial" panose="020B0604020202020204" pitchFamily="34" charset="0"/>
              </a:rPr>
              <a:t> </a:t>
            </a:r>
            <a:r>
              <a:rPr lang="fr-FR" sz="1600" dirty="0" err="1" smtClean="0">
                <a:latin typeface="Arial" panose="020B0604020202020204" pitchFamily="34" charset="0"/>
                <a:cs typeface="Arial" panose="020B0604020202020204" pitchFamily="34" charset="0"/>
              </a:rPr>
              <a:t>chain</a:t>
            </a:r>
            <a:endParaRPr lang="fr-FR" sz="800" dirty="0">
              <a:latin typeface="Arial" panose="020B0604020202020204" pitchFamily="34" charset="0"/>
              <a:cs typeface="Arial" panose="020B0604020202020204" pitchFamily="34" charset="0"/>
            </a:endParaRPr>
          </a:p>
        </p:txBody>
      </p:sp>
      <p:graphicFrame>
        <p:nvGraphicFramePr>
          <p:cNvPr id="6" name="Diagramme 5"/>
          <p:cNvGraphicFramePr/>
          <p:nvPr userDrawn="1">
            <p:extLst>
              <p:ext uri="{D42A27DB-BD31-4B8C-83A1-F6EECF244321}">
                <p14:modId xmlns:p14="http://schemas.microsoft.com/office/powerpoint/2010/main" val="3157676987"/>
              </p:ext>
            </p:extLst>
          </p:nvPr>
        </p:nvGraphicFramePr>
        <p:xfrm>
          <a:off x="-4014" y="1299452"/>
          <a:ext cx="9554156" cy="288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Virage 6"/>
          <p:cNvSpPr/>
          <p:nvPr userDrawn="1"/>
        </p:nvSpPr>
        <p:spPr>
          <a:xfrm rot="2923131" flipH="1" flipV="1">
            <a:off x="3601569" y="1479496"/>
            <a:ext cx="337384" cy="411214"/>
          </a:xfrm>
          <a:prstGeom prst="bentArrow">
            <a:avLst/>
          </a:prstGeom>
          <a:gradFill flip="none" rotWithShape="1">
            <a:gsLst>
              <a:gs pos="0">
                <a:srgbClr val="66FFCC"/>
              </a:gs>
              <a:gs pos="50000">
                <a:srgbClr val="99FF99"/>
              </a:gs>
              <a:gs pos="100000">
                <a:srgbClr val="99FF99"/>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8" name="Virage 7"/>
          <p:cNvSpPr/>
          <p:nvPr userDrawn="1"/>
        </p:nvSpPr>
        <p:spPr>
          <a:xfrm rot="2923131" flipH="1" flipV="1">
            <a:off x="5545785" y="1479495"/>
            <a:ext cx="337384" cy="411214"/>
          </a:xfrm>
          <a:prstGeom prst="bentArrow">
            <a:avLst/>
          </a:prstGeom>
          <a:gradFill flip="none" rotWithShape="1">
            <a:gsLst>
              <a:gs pos="0">
                <a:srgbClr val="FFFF00"/>
              </a:gs>
              <a:gs pos="50000">
                <a:srgbClr val="FFFF00"/>
              </a:gs>
              <a:gs pos="100000">
                <a:srgbClr val="99FF99"/>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9" name="Virage 8"/>
          <p:cNvSpPr/>
          <p:nvPr userDrawn="1"/>
        </p:nvSpPr>
        <p:spPr>
          <a:xfrm rot="10502495" flipV="1">
            <a:off x="3241756" y="973201"/>
            <a:ext cx="2726110" cy="425257"/>
          </a:xfrm>
          <a:prstGeom prst="bentArrow">
            <a:avLst/>
          </a:prstGeom>
          <a:gradFill flip="none" rotWithShape="1">
            <a:gsLst>
              <a:gs pos="0">
                <a:srgbClr val="66FFCC"/>
              </a:gs>
              <a:gs pos="50000">
                <a:srgbClr val="99FF99"/>
              </a:gs>
              <a:gs pos="100000">
                <a:srgbClr val="FFFF00"/>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11" name="ZoneTexte 125"/>
          <p:cNvSpPr txBox="1"/>
          <p:nvPr userDrawn="1"/>
        </p:nvSpPr>
        <p:spPr>
          <a:xfrm>
            <a:off x="5551" y="861062"/>
            <a:ext cx="1470174" cy="298543"/>
          </a:xfrm>
          <a:prstGeom prst="rect">
            <a:avLst/>
          </a:prstGeom>
          <a:noFill/>
        </p:spPr>
        <p:txBody>
          <a:bodyPr wrap="square" lIns="128016" tIns="64008" rIns="128016" bIns="64008" rtlCol="0">
            <a:spAutoFit/>
          </a:bodyPr>
          <a:lstStyle/>
          <a:p>
            <a:r>
              <a:rPr lang="fr-FR" sz="1100" noProof="0" dirty="0" smtClean="0">
                <a:latin typeface="Arial" panose="020B0604020202020204" pitchFamily="34" charset="0"/>
                <a:cs typeface="Arial" panose="020B0604020202020204" pitchFamily="34" charset="0"/>
              </a:rPr>
              <a:t>État ou</a:t>
            </a:r>
            <a:r>
              <a:rPr lang="fr-FR" sz="1100" dirty="0" smtClean="0">
                <a:latin typeface="Arial" panose="020B0604020202020204" pitchFamily="34" charset="0"/>
                <a:cs typeface="Arial" panose="020B0604020202020204" pitchFamily="34" charset="0"/>
              </a:rPr>
              <a:t> mode: </a:t>
            </a:r>
            <a:endParaRPr lang="fr-FR" sz="1100" dirty="0">
              <a:latin typeface="Arial" panose="020B0604020202020204" pitchFamily="34" charset="0"/>
              <a:cs typeface="Arial" panose="020B0604020202020204" pitchFamily="34" charset="0"/>
            </a:endParaRPr>
          </a:p>
        </p:txBody>
      </p:sp>
      <p:sp>
        <p:nvSpPr>
          <p:cNvPr id="13" name="ZoneTexte 12"/>
          <p:cNvSpPr txBox="1"/>
          <p:nvPr userDrawn="1"/>
        </p:nvSpPr>
        <p:spPr>
          <a:xfrm rot="16200000">
            <a:off x="-482737" y="4018871"/>
            <a:ext cx="1191352" cy="246221"/>
          </a:xfrm>
          <a:prstGeom prst="rect">
            <a:avLst/>
          </a:prstGeom>
          <a:noFill/>
        </p:spPr>
        <p:txBody>
          <a:bodyPr wrap="none" rtlCol="0">
            <a:spAutoFit/>
          </a:bodyPr>
          <a:lstStyle/>
          <a:p>
            <a:r>
              <a:rPr lang="fr-FR" sz="1000" i="1" dirty="0" smtClean="0"/>
              <a:t>Mesures en place</a:t>
            </a:r>
          </a:p>
        </p:txBody>
      </p:sp>
      <p:sp>
        <p:nvSpPr>
          <p:cNvPr id="14" name="ZoneTexte 13"/>
          <p:cNvSpPr txBox="1"/>
          <p:nvPr userDrawn="1"/>
        </p:nvSpPr>
        <p:spPr>
          <a:xfrm rot="16200000">
            <a:off x="-1038261" y="10680349"/>
            <a:ext cx="2276585" cy="246221"/>
          </a:xfrm>
          <a:prstGeom prst="rect">
            <a:avLst/>
          </a:prstGeom>
          <a:noFill/>
        </p:spPr>
        <p:txBody>
          <a:bodyPr wrap="none" rtlCol="0">
            <a:spAutoFit/>
          </a:bodyPr>
          <a:lstStyle/>
          <a:p>
            <a:r>
              <a:rPr lang="fr-FR" sz="1000" i="1" noProof="0" dirty="0" smtClean="0"/>
              <a:t>Mesures supplémentaires</a:t>
            </a:r>
            <a:r>
              <a:rPr lang="fr-FR" sz="1000" i="1" baseline="0" noProof="0" dirty="0" smtClean="0"/>
              <a:t> proposées</a:t>
            </a:r>
            <a:endParaRPr lang="fr-FR" sz="1000" i="1" noProof="0" dirty="0" smtClean="0"/>
          </a:p>
        </p:txBody>
      </p:sp>
      <p:sp>
        <p:nvSpPr>
          <p:cNvPr id="15" name="ZoneTexte 14"/>
          <p:cNvSpPr txBox="1"/>
          <p:nvPr userDrawn="1"/>
        </p:nvSpPr>
        <p:spPr>
          <a:xfrm rot="16200000">
            <a:off x="-463007" y="2436027"/>
            <a:ext cx="1183337" cy="246221"/>
          </a:xfrm>
          <a:prstGeom prst="rect">
            <a:avLst/>
          </a:prstGeom>
          <a:noFill/>
        </p:spPr>
        <p:txBody>
          <a:bodyPr wrap="none" rtlCol="0">
            <a:spAutoFit/>
          </a:bodyPr>
          <a:lstStyle/>
          <a:p>
            <a:r>
              <a:rPr lang="fr-FR" sz="1000" i="1" dirty="0" smtClean="0"/>
              <a:t>Source du risque</a:t>
            </a:r>
          </a:p>
        </p:txBody>
      </p:sp>
      <p:sp>
        <p:nvSpPr>
          <p:cNvPr id="16" name="ZoneTexte 15"/>
          <p:cNvSpPr txBox="1"/>
          <p:nvPr userDrawn="1"/>
        </p:nvSpPr>
        <p:spPr>
          <a:xfrm rot="16200000">
            <a:off x="-511933" y="7331977"/>
            <a:ext cx="1241045" cy="246221"/>
          </a:xfrm>
          <a:prstGeom prst="rect">
            <a:avLst/>
          </a:prstGeom>
          <a:noFill/>
        </p:spPr>
        <p:txBody>
          <a:bodyPr wrap="none" rtlCol="0">
            <a:spAutoFit/>
          </a:bodyPr>
          <a:lstStyle/>
          <a:p>
            <a:r>
              <a:rPr lang="fr-FR" sz="1000" i="1" dirty="0" smtClean="0"/>
              <a:t>Modes opératoires</a:t>
            </a:r>
          </a:p>
        </p:txBody>
      </p:sp>
      <p:sp>
        <p:nvSpPr>
          <p:cNvPr id="74" name="ZoneTexte 73"/>
          <p:cNvSpPr txBox="1"/>
          <p:nvPr userDrawn="1"/>
        </p:nvSpPr>
        <p:spPr>
          <a:xfrm>
            <a:off x="48072" y="1659910"/>
            <a:ext cx="1157689" cy="261610"/>
          </a:xfrm>
          <a:prstGeom prst="rect">
            <a:avLst/>
          </a:prstGeom>
          <a:noFill/>
        </p:spPr>
        <p:txBody>
          <a:bodyPr wrap="none" rtlCol="0">
            <a:spAutoFit/>
          </a:bodyPr>
          <a:lstStyle/>
          <a:p>
            <a:r>
              <a:rPr lang="fr-FR" sz="1100" dirty="0" smtClean="0"/>
              <a:t>Vraisemblance:</a:t>
            </a:r>
          </a:p>
        </p:txBody>
      </p:sp>
      <p:pic>
        <p:nvPicPr>
          <p:cNvPr id="26" name="Image 25" descr="LOGO-CLUBEBIOS-RVB.png"/>
          <p:cNvPicPr>
            <a:picLocks noChangeAspect="1"/>
          </p:cNvPicPr>
          <p:nvPr userDrawn="1"/>
        </p:nvPicPr>
        <p:blipFill>
          <a:blip r:embed="rId7" cstate="print"/>
          <a:stretch>
            <a:fillRect/>
          </a:stretch>
        </p:blipFill>
        <p:spPr>
          <a:xfrm>
            <a:off x="86701" y="75622"/>
            <a:ext cx="269157" cy="307504"/>
          </a:xfrm>
          <a:prstGeom prst="rect">
            <a:avLst/>
          </a:prstGeom>
        </p:spPr>
      </p:pic>
    </p:spTree>
    <p:extLst>
      <p:ext uri="{BB962C8B-B14F-4D97-AF65-F5344CB8AC3E}">
        <p14:creationId xmlns:p14="http://schemas.microsoft.com/office/powerpoint/2010/main" val="105267760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b_registre des risques">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mn-lt"/>
                <a:cs typeface="Arial" panose="020B0604020202020204" pitchFamily="34" charset="0"/>
              </a:rPr>
              <a:t>Atelier</a:t>
            </a:r>
            <a:r>
              <a:rPr lang="fr-FR" sz="2000" b="1" noProof="0" dirty="0" smtClean="0">
                <a:latin typeface="+mn-lt"/>
              </a:rPr>
              <a:t> n°4: Registre des</a:t>
            </a:r>
            <a:r>
              <a:rPr lang="fr-FR" sz="2000" b="1" baseline="0" noProof="0" dirty="0" smtClean="0">
                <a:latin typeface="+mn-lt"/>
              </a:rPr>
              <a:t> </a:t>
            </a:r>
            <a:r>
              <a:rPr lang="fr-FR" sz="2000" b="1" noProof="0" dirty="0" smtClean="0">
                <a:latin typeface="+mn-lt"/>
              </a:rPr>
              <a:t>risques initiaux</a:t>
            </a:r>
            <a:endParaRPr lang="fr-FR" sz="700" b="1" noProof="0" dirty="0">
              <a:latin typeface="+mn-lt"/>
            </a:endParaRPr>
          </a:p>
        </p:txBody>
      </p:sp>
      <p:sp>
        <p:nvSpPr>
          <p:cNvPr id="4" name="Rectangle 3"/>
          <p:cNvSpPr/>
          <p:nvPr userDrawn="1"/>
        </p:nvSpPr>
        <p:spPr>
          <a:xfrm>
            <a:off x="8491" y="496144"/>
            <a:ext cx="9570922"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8491" y="496144"/>
            <a:ext cx="9570922" cy="4770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Liste des scénarios de risque</a:t>
            </a:r>
          </a:p>
          <a:p>
            <a:pPr algn="ctr"/>
            <a:r>
              <a:rPr lang="fr-FR" sz="900" noProof="0" dirty="0" smtClean="0">
                <a:latin typeface="Arial" panose="020B0604020202020204" pitchFamily="34" charset="0"/>
                <a:cs typeface="Arial" panose="020B0604020202020204" pitchFamily="34" charset="0"/>
              </a:rPr>
              <a:t>(inclure la source de risque</a:t>
            </a:r>
            <a:r>
              <a:rPr lang="fr-FR" sz="900" baseline="0" noProof="0" dirty="0" smtClean="0">
                <a:latin typeface="Arial" panose="020B0604020202020204" pitchFamily="34" charset="0"/>
                <a:cs typeface="Arial" panose="020B0604020202020204" pitchFamily="34" charset="0"/>
              </a:rPr>
              <a:t>, la valeur métier, l’événement redouté, les impacts, la sévérité, les biens supports critiques, les vulnérabilités exploitées, </a:t>
            </a:r>
            <a:r>
              <a:rPr lang="fr-FR" sz="900" noProof="0" dirty="0" smtClean="0">
                <a:latin typeface="Arial" panose="020B0604020202020204" pitchFamily="34" charset="0"/>
                <a:cs typeface="Arial" panose="020B0604020202020204" pitchFamily="34" charset="0"/>
              </a:rPr>
              <a:t>la vraisemblance)</a:t>
            </a:r>
          </a:p>
        </p:txBody>
      </p:sp>
      <p:pic>
        <p:nvPicPr>
          <p:cNvPr id="6" name="Image 5"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7" name="ZoneTexte 6"/>
          <p:cNvSpPr txBox="1"/>
          <p:nvPr userDrawn="1"/>
        </p:nvSpPr>
        <p:spPr>
          <a:xfrm>
            <a:off x="48072" y="9908917"/>
            <a:ext cx="9524529" cy="360099"/>
          </a:xfrm>
          <a:prstGeom prst="rect">
            <a:avLst/>
          </a:prstGeom>
          <a:noFill/>
        </p:spPr>
        <p:txBody>
          <a:bodyPr wrap="square" lIns="128016" tIns="64008" rIns="128016" bIns="64008" rtlCol="0">
            <a:spAutoFit/>
          </a:bodyPr>
          <a:lstStyle/>
          <a:p>
            <a:pPr algn="ctr"/>
            <a:r>
              <a:rPr lang="fr-FR" sz="1500" dirty="0" smtClean="0">
                <a:latin typeface="Arial" panose="020B0604020202020204" pitchFamily="34" charset="0"/>
                <a:cs typeface="Arial" panose="020B0604020202020204" pitchFamily="34" charset="0"/>
              </a:rPr>
              <a:t>Echelle de vraisemblance des scénarios de risque</a:t>
            </a:r>
          </a:p>
        </p:txBody>
      </p:sp>
      <p:cxnSp>
        <p:nvCxnSpPr>
          <p:cNvPr id="8" name="Connecteur droit 7"/>
          <p:cNvCxnSpPr/>
          <p:nvPr userDrawn="1"/>
        </p:nvCxnSpPr>
        <p:spPr>
          <a:xfrm>
            <a:off x="48072" y="9841125"/>
            <a:ext cx="954349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userDrawn="1">
            <p:extLst>
              <p:ext uri="{D42A27DB-BD31-4B8C-83A1-F6EECF244321}">
                <p14:modId xmlns:p14="http://schemas.microsoft.com/office/powerpoint/2010/main" val="2879412241"/>
              </p:ext>
            </p:extLst>
          </p:nvPr>
        </p:nvGraphicFramePr>
        <p:xfrm>
          <a:off x="325224" y="10629056"/>
          <a:ext cx="8477190" cy="1676400"/>
        </p:xfrm>
        <a:graphic>
          <a:graphicData uri="http://schemas.openxmlformats.org/drawingml/2006/table">
            <a:tbl>
              <a:tblPr firstRow="1" firstCol="1">
                <a:tableStyleId>{5C22544A-7EE6-4342-B048-85BDC9FD1C3A}</a:tableStyleId>
              </a:tblPr>
              <a:tblGrid>
                <a:gridCol w="1996470">
                  <a:extLst>
                    <a:ext uri="{9D8B030D-6E8A-4147-A177-3AD203B41FA5}">
                      <a16:colId xmlns:a16="http://schemas.microsoft.com/office/drawing/2014/main" val="3865539516"/>
                    </a:ext>
                  </a:extLst>
                </a:gridCol>
                <a:gridCol w="6480720">
                  <a:extLst>
                    <a:ext uri="{9D8B030D-6E8A-4147-A177-3AD203B41FA5}">
                      <a16:colId xmlns:a16="http://schemas.microsoft.com/office/drawing/2014/main" val="524284878"/>
                    </a:ext>
                  </a:extLst>
                </a:gridCol>
              </a:tblGrid>
              <a:tr h="62865">
                <a:tc>
                  <a:txBody>
                    <a:bodyPr/>
                    <a:lstStyle/>
                    <a:p>
                      <a:pPr algn="ctr">
                        <a:spcAft>
                          <a:spcPts val="0"/>
                        </a:spcAft>
                      </a:pPr>
                      <a:r>
                        <a:rPr lang="fr-FR" sz="1400" dirty="0">
                          <a:effectLst/>
                        </a:rPr>
                        <a:t>ÉCHELLE </a:t>
                      </a:r>
                      <a:endParaRPr lang="en-GB" sz="2800" dirty="0">
                        <a:effectLst/>
                        <a:latin typeface="Akzidenz-Grotesk Pro Cnd"/>
                        <a:ea typeface="Calibri" panose="020F0502020204030204" pitchFamily="34" charset="0"/>
                        <a:cs typeface="Times New Roman" panose="02020603050405020304" pitchFamily="18" charset="0"/>
                      </a:endParaRPr>
                    </a:p>
                  </a:txBody>
                  <a:tcPr marL="68580" marR="68580" marT="0" marB="0">
                    <a:solidFill>
                      <a:schemeClr val="tx2"/>
                    </a:solidFill>
                  </a:tcPr>
                </a:tc>
                <a:tc>
                  <a:txBody>
                    <a:bodyPr/>
                    <a:lstStyle/>
                    <a:p>
                      <a:pPr algn="ctr">
                        <a:spcAft>
                          <a:spcPts val="0"/>
                        </a:spcAft>
                      </a:pPr>
                      <a:r>
                        <a:rPr lang="fr-FR" sz="1400" dirty="0">
                          <a:effectLst/>
                        </a:rPr>
                        <a:t>DESCRIPTION </a:t>
                      </a:r>
                      <a:endParaRPr lang="en-GB" sz="2800" dirty="0">
                        <a:effectLst/>
                        <a:latin typeface="Akzidenz-Grotesk Pro Cnd"/>
                        <a:ea typeface="Calibri" panose="020F0502020204030204" pitchFamily="34" charset="0"/>
                        <a:cs typeface="Times New Roman" panose="02020603050405020304" pitchFamily="18" charset="0"/>
                      </a:endParaRPr>
                    </a:p>
                  </a:txBody>
                  <a:tcPr marL="68580" marR="68580" marT="0" marB="0">
                    <a:solidFill>
                      <a:schemeClr val="tx2"/>
                    </a:solidFill>
                  </a:tcPr>
                </a:tc>
                <a:extLst>
                  <a:ext uri="{0D108BD9-81ED-4DB2-BD59-A6C34878D82A}">
                    <a16:rowId xmlns:a16="http://schemas.microsoft.com/office/drawing/2014/main" val="240212985"/>
                  </a:ext>
                </a:extLst>
              </a:tr>
              <a:tr h="200660">
                <a:tc>
                  <a:txBody>
                    <a:bodyPr/>
                    <a:lstStyle/>
                    <a:p>
                      <a:pPr algn="ctr">
                        <a:spcAft>
                          <a:spcPts val="0"/>
                        </a:spcAft>
                      </a:pPr>
                      <a:r>
                        <a:rPr lang="fr-FR" sz="1200" dirty="0">
                          <a:solidFill>
                            <a:schemeClr val="bg1"/>
                          </a:solidFill>
                          <a:effectLst/>
                        </a:rPr>
                        <a:t>V4 </a:t>
                      </a:r>
                      <a:endParaRPr lang="en-GB" sz="1200" dirty="0">
                        <a:solidFill>
                          <a:schemeClr val="bg1"/>
                        </a:solidFill>
                        <a:effectLst/>
                      </a:endParaRPr>
                    </a:p>
                    <a:p>
                      <a:pPr algn="ctr">
                        <a:spcAft>
                          <a:spcPts val="0"/>
                        </a:spcAft>
                      </a:pPr>
                      <a:r>
                        <a:rPr lang="fr-FR" sz="1200" dirty="0">
                          <a:solidFill>
                            <a:schemeClr val="bg1"/>
                          </a:solidFill>
                          <a:effectLst/>
                        </a:rPr>
                        <a:t>Quasi certain </a:t>
                      </a:r>
                      <a:endParaRPr lang="en-GB" sz="1200" dirty="0">
                        <a:solidFill>
                          <a:schemeClr val="bg1"/>
                        </a:solidFill>
                        <a:effectLst/>
                        <a:latin typeface="Akzidenz-Grotesk Pro Cnd"/>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gn="just">
                        <a:spcAft>
                          <a:spcPts val="0"/>
                        </a:spcAft>
                      </a:pPr>
                      <a:r>
                        <a:rPr lang="fr-FR" sz="1200" dirty="0">
                          <a:effectLst/>
                        </a:rPr>
                        <a:t>La source de risque va certainement atteindre son objectif visé selon l’un des modes opératoires envisagés. La vraisemblance du scénario est très élevée. </a:t>
                      </a:r>
                      <a:endParaRPr lang="en-GB" sz="2800" dirty="0">
                        <a:effectLst/>
                        <a:latin typeface="Akzidenz-Grotesk Pro Cnd"/>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456425"/>
                  </a:ext>
                </a:extLst>
              </a:tr>
              <a:tr h="200660">
                <a:tc>
                  <a:txBody>
                    <a:bodyPr/>
                    <a:lstStyle/>
                    <a:p>
                      <a:pPr algn="ctr">
                        <a:spcAft>
                          <a:spcPts val="0"/>
                        </a:spcAft>
                      </a:pPr>
                      <a:r>
                        <a:rPr lang="fr-FR" sz="1200" dirty="0">
                          <a:solidFill>
                            <a:schemeClr val="tx1"/>
                          </a:solidFill>
                          <a:effectLst/>
                        </a:rPr>
                        <a:t>V3 </a:t>
                      </a:r>
                      <a:endParaRPr lang="en-GB" sz="1200" dirty="0">
                        <a:solidFill>
                          <a:schemeClr val="tx1"/>
                        </a:solidFill>
                        <a:effectLst/>
                      </a:endParaRPr>
                    </a:p>
                    <a:p>
                      <a:pPr algn="ctr">
                        <a:spcAft>
                          <a:spcPts val="0"/>
                        </a:spcAft>
                      </a:pPr>
                      <a:r>
                        <a:rPr lang="fr-FR" sz="1200" dirty="0">
                          <a:solidFill>
                            <a:schemeClr val="tx1"/>
                          </a:solidFill>
                          <a:effectLst/>
                        </a:rPr>
                        <a:t>Très vraisemblable </a:t>
                      </a:r>
                      <a:endParaRPr lang="en-GB" sz="1200" dirty="0">
                        <a:solidFill>
                          <a:schemeClr val="tx1"/>
                        </a:solidFill>
                        <a:effectLst/>
                        <a:latin typeface="Akzidenz-Grotesk Pro Cnd"/>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gn="just">
                        <a:spcAft>
                          <a:spcPts val="0"/>
                        </a:spcAft>
                      </a:pPr>
                      <a:r>
                        <a:rPr lang="fr-FR" sz="1200">
                          <a:effectLst/>
                        </a:rPr>
                        <a:t>La source de risque va probablement atteindre son objectif visé selon l’un des modes opératoires envisagés. La vraisemblance du scénario est élevée. </a:t>
                      </a:r>
                      <a:endParaRPr lang="en-GB" sz="2800">
                        <a:effectLst/>
                        <a:latin typeface="Akzidenz-Grotesk Pro Cnd"/>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200741"/>
                  </a:ext>
                </a:extLst>
              </a:tr>
              <a:tr h="200660">
                <a:tc>
                  <a:txBody>
                    <a:bodyPr/>
                    <a:lstStyle/>
                    <a:p>
                      <a:pPr algn="ctr">
                        <a:spcAft>
                          <a:spcPts val="0"/>
                        </a:spcAft>
                      </a:pPr>
                      <a:r>
                        <a:rPr lang="fr-FR" sz="1200" dirty="0">
                          <a:solidFill>
                            <a:schemeClr val="tx1"/>
                          </a:solidFill>
                          <a:effectLst/>
                        </a:rPr>
                        <a:t>V2 </a:t>
                      </a:r>
                      <a:endParaRPr lang="en-GB" sz="1200" dirty="0">
                        <a:solidFill>
                          <a:schemeClr val="tx1"/>
                        </a:solidFill>
                        <a:effectLst/>
                      </a:endParaRPr>
                    </a:p>
                    <a:p>
                      <a:pPr algn="ctr">
                        <a:spcAft>
                          <a:spcPts val="0"/>
                        </a:spcAft>
                      </a:pPr>
                      <a:r>
                        <a:rPr lang="fr-FR" sz="1200" dirty="0">
                          <a:solidFill>
                            <a:schemeClr val="tx1"/>
                          </a:solidFill>
                          <a:effectLst/>
                        </a:rPr>
                        <a:t>Vraisemblable </a:t>
                      </a:r>
                      <a:endParaRPr lang="en-GB" sz="1200" dirty="0">
                        <a:solidFill>
                          <a:schemeClr val="tx1"/>
                        </a:solidFill>
                        <a:effectLst/>
                        <a:latin typeface="Akzidenz-Grotesk Pro Cnd"/>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just">
                        <a:spcAft>
                          <a:spcPts val="0"/>
                        </a:spcAft>
                      </a:pPr>
                      <a:r>
                        <a:rPr lang="fr-FR" sz="1200" dirty="0">
                          <a:effectLst/>
                        </a:rPr>
                        <a:t>La source de risque est susceptible d’atteindre son objectif visé selon l’un des modes opératoires envisagés.  La vraisemblance du scénario est significative. </a:t>
                      </a:r>
                      <a:endParaRPr lang="en-GB" sz="2800" dirty="0">
                        <a:effectLst/>
                        <a:latin typeface="Akzidenz-Grotesk Pro Cnd"/>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7941164"/>
                  </a:ext>
                </a:extLst>
              </a:tr>
              <a:tr h="200660">
                <a:tc>
                  <a:txBody>
                    <a:bodyPr/>
                    <a:lstStyle/>
                    <a:p>
                      <a:pPr algn="ctr">
                        <a:spcAft>
                          <a:spcPts val="0"/>
                        </a:spcAft>
                      </a:pPr>
                      <a:r>
                        <a:rPr lang="fr-FR" sz="1200" dirty="0">
                          <a:solidFill>
                            <a:schemeClr val="tx1"/>
                          </a:solidFill>
                          <a:effectLst/>
                        </a:rPr>
                        <a:t>V1 </a:t>
                      </a:r>
                      <a:endParaRPr lang="en-GB" sz="1200" dirty="0">
                        <a:solidFill>
                          <a:schemeClr val="tx1"/>
                        </a:solidFill>
                        <a:effectLst/>
                      </a:endParaRPr>
                    </a:p>
                    <a:p>
                      <a:pPr algn="ctr">
                        <a:spcAft>
                          <a:spcPts val="0"/>
                        </a:spcAft>
                      </a:pPr>
                      <a:r>
                        <a:rPr lang="fr-FR" sz="1200" dirty="0">
                          <a:solidFill>
                            <a:schemeClr val="tx1"/>
                          </a:solidFill>
                          <a:effectLst/>
                        </a:rPr>
                        <a:t>Peu vraisemblable </a:t>
                      </a:r>
                      <a:endParaRPr lang="en-GB" sz="1200" dirty="0">
                        <a:solidFill>
                          <a:schemeClr val="tx1"/>
                        </a:solidFill>
                        <a:effectLst/>
                        <a:latin typeface="Akzidenz-Grotesk Pro Cnd"/>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gn="just">
                        <a:spcAft>
                          <a:spcPts val="0"/>
                        </a:spcAft>
                      </a:pPr>
                      <a:r>
                        <a:rPr lang="fr-FR" sz="1200" dirty="0">
                          <a:effectLst/>
                        </a:rPr>
                        <a:t>La source de risque a peu de chance d’atteindre son objectif visé selon l’un des modes opératoires envisagés. La vraisemblance du scénario est faible. </a:t>
                      </a:r>
                      <a:endParaRPr lang="en-GB" sz="2800" dirty="0">
                        <a:effectLst/>
                        <a:latin typeface="Akzidenz-Grotesk Pro Cnd"/>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2805292"/>
                  </a:ext>
                </a:extLst>
              </a:tr>
            </a:tbl>
          </a:graphicData>
        </a:graphic>
      </p:graphicFrame>
    </p:spTree>
    <p:extLst>
      <p:ext uri="{BB962C8B-B14F-4D97-AF65-F5344CB8AC3E}">
        <p14:creationId xmlns:p14="http://schemas.microsoft.com/office/powerpoint/2010/main" val="42794483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a_Cadre de l'étude">
    <p:spTree>
      <p:nvGrpSpPr>
        <p:cNvPr id="1" name=""/>
        <p:cNvGrpSpPr/>
        <p:nvPr/>
      </p:nvGrpSpPr>
      <p:grpSpPr>
        <a:xfrm>
          <a:off x="0" y="0"/>
          <a:ext cx="0" cy="0"/>
          <a:chOff x="0" y="0"/>
          <a:chExt cx="0" cy="0"/>
        </a:xfrm>
      </p:grpSpPr>
      <p:sp>
        <p:nvSpPr>
          <p:cNvPr id="2"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baseline="0" noProof="0" dirty="0" smtClean="0">
                <a:latin typeface="Arial" panose="020B0604020202020204" pitchFamily="34" charset="0"/>
                <a:cs typeface="Arial" panose="020B0604020202020204" pitchFamily="34" charset="0"/>
              </a:rPr>
              <a:t>Objectifs et Participants aux Ateliers</a:t>
            </a:r>
            <a:endParaRPr lang="fr-FR" sz="700" b="1" noProof="0" dirty="0">
              <a:latin typeface="Arial" panose="020B0604020202020204" pitchFamily="34" charset="0"/>
              <a:cs typeface="Arial" panose="020B0604020202020204" pitchFamily="34" charset="0"/>
            </a:endParaRPr>
          </a:p>
        </p:txBody>
      </p:sp>
      <p:sp>
        <p:nvSpPr>
          <p:cNvPr id="4" name="ZoneTexte 3"/>
          <p:cNvSpPr txBox="1"/>
          <p:nvPr userDrawn="1"/>
        </p:nvSpPr>
        <p:spPr>
          <a:xfrm>
            <a:off x="183321" y="1024071"/>
            <a:ext cx="1072730" cy="307777"/>
          </a:xfrm>
          <a:prstGeom prst="rect">
            <a:avLst/>
          </a:prstGeom>
          <a:solidFill>
            <a:schemeClr val="accent1">
              <a:lumMod val="20000"/>
              <a:lumOff val="80000"/>
            </a:schemeClr>
          </a:solidFill>
        </p:spPr>
        <p:txBody>
          <a:bodyPr wrap="none" rtlCol="0">
            <a:spAutoFit/>
          </a:bodyPr>
          <a:lstStyle/>
          <a:p>
            <a:r>
              <a:rPr lang="fr-FR" sz="1400" b="1" dirty="0" smtClean="0">
                <a:latin typeface="+mn-lt"/>
              </a:rPr>
              <a:t>Atelier n°1</a:t>
            </a:r>
            <a:endParaRPr lang="fr-FR" sz="1400" b="1" dirty="0">
              <a:latin typeface="+mn-lt"/>
            </a:endParaRPr>
          </a:p>
        </p:txBody>
      </p:sp>
      <p:sp>
        <p:nvSpPr>
          <p:cNvPr id="11" name="ZoneTexte 10"/>
          <p:cNvSpPr txBox="1"/>
          <p:nvPr userDrawn="1"/>
        </p:nvSpPr>
        <p:spPr>
          <a:xfrm>
            <a:off x="183321" y="2708788"/>
            <a:ext cx="1072730" cy="307777"/>
          </a:xfrm>
          <a:prstGeom prst="rect">
            <a:avLst/>
          </a:prstGeom>
          <a:solidFill>
            <a:schemeClr val="accent1">
              <a:lumMod val="20000"/>
              <a:lumOff val="80000"/>
            </a:schemeClr>
          </a:solidFill>
        </p:spPr>
        <p:txBody>
          <a:bodyPr wrap="none" rtlCol="0">
            <a:spAutoFit/>
          </a:bodyPr>
          <a:lstStyle/>
          <a:p>
            <a:r>
              <a:rPr lang="fr-FR" sz="1400" b="1" dirty="0" smtClean="0">
                <a:latin typeface="+mn-lt"/>
              </a:rPr>
              <a:t>Atelier n°2</a:t>
            </a:r>
            <a:endParaRPr lang="fr-FR" sz="1400" b="1" dirty="0">
              <a:latin typeface="+mn-lt"/>
            </a:endParaRPr>
          </a:p>
        </p:txBody>
      </p:sp>
      <p:sp>
        <p:nvSpPr>
          <p:cNvPr id="12" name="ZoneTexte 11"/>
          <p:cNvSpPr txBox="1"/>
          <p:nvPr userDrawn="1"/>
        </p:nvSpPr>
        <p:spPr>
          <a:xfrm>
            <a:off x="183321" y="4384717"/>
            <a:ext cx="1072730" cy="307777"/>
          </a:xfrm>
          <a:prstGeom prst="rect">
            <a:avLst/>
          </a:prstGeom>
          <a:solidFill>
            <a:schemeClr val="accent1">
              <a:lumMod val="20000"/>
              <a:lumOff val="80000"/>
            </a:schemeClr>
          </a:solidFill>
        </p:spPr>
        <p:txBody>
          <a:bodyPr wrap="none" rtlCol="0">
            <a:spAutoFit/>
          </a:bodyPr>
          <a:lstStyle/>
          <a:p>
            <a:r>
              <a:rPr lang="fr-FR" sz="1400" b="1" dirty="0" smtClean="0">
                <a:latin typeface="+mn-lt"/>
              </a:rPr>
              <a:t>Atelier n°3</a:t>
            </a:r>
            <a:endParaRPr lang="fr-FR" sz="1400" b="1" dirty="0">
              <a:latin typeface="+mn-lt"/>
            </a:endParaRPr>
          </a:p>
        </p:txBody>
      </p:sp>
      <p:sp>
        <p:nvSpPr>
          <p:cNvPr id="16" name="ZoneTexte 15"/>
          <p:cNvSpPr txBox="1"/>
          <p:nvPr userDrawn="1"/>
        </p:nvSpPr>
        <p:spPr>
          <a:xfrm>
            <a:off x="183321" y="6112909"/>
            <a:ext cx="1072730" cy="307777"/>
          </a:xfrm>
          <a:prstGeom prst="rect">
            <a:avLst/>
          </a:prstGeom>
          <a:solidFill>
            <a:schemeClr val="accent1">
              <a:lumMod val="20000"/>
              <a:lumOff val="80000"/>
            </a:schemeClr>
          </a:solidFill>
        </p:spPr>
        <p:txBody>
          <a:bodyPr wrap="none" rtlCol="0">
            <a:spAutoFit/>
          </a:bodyPr>
          <a:lstStyle/>
          <a:p>
            <a:r>
              <a:rPr lang="fr-FR" sz="1400" b="1" dirty="0" smtClean="0">
                <a:latin typeface="+mn-lt"/>
              </a:rPr>
              <a:t>Atelier n°4</a:t>
            </a:r>
            <a:endParaRPr lang="fr-FR" sz="1400" b="1" dirty="0">
              <a:latin typeface="+mn-lt"/>
            </a:endParaRPr>
          </a:p>
        </p:txBody>
      </p:sp>
      <p:sp>
        <p:nvSpPr>
          <p:cNvPr id="18" name="ZoneTexte 17"/>
          <p:cNvSpPr txBox="1"/>
          <p:nvPr userDrawn="1"/>
        </p:nvSpPr>
        <p:spPr>
          <a:xfrm>
            <a:off x="183321" y="7769093"/>
            <a:ext cx="1072730" cy="307777"/>
          </a:xfrm>
          <a:prstGeom prst="rect">
            <a:avLst/>
          </a:prstGeom>
          <a:solidFill>
            <a:schemeClr val="accent1">
              <a:lumMod val="20000"/>
              <a:lumOff val="80000"/>
            </a:schemeClr>
          </a:solidFill>
        </p:spPr>
        <p:txBody>
          <a:bodyPr wrap="none" rtlCol="0">
            <a:spAutoFit/>
          </a:bodyPr>
          <a:lstStyle/>
          <a:p>
            <a:r>
              <a:rPr lang="fr-FR" sz="1400" b="1" dirty="0" smtClean="0">
                <a:latin typeface="+mn-lt"/>
              </a:rPr>
              <a:t>Atelier n°5</a:t>
            </a:r>
            <a:endParaRPr lang="fr-FR" sz="1400" b="1" dirty="0">
              <a:latin typeface="+mn-lt"/>
            </a:endParaRPr>
          </a:p>
        </p:txBody>
      </p:sp>
      <p:sp>
        <p:nvSpPr>
          <p:cNvPr id="20" name="ZoneTexte 19"/>
          <p:cNvSpPr txBox="1"/>
          <p:nvPr userDrawn="1"/>
        </p:nvSpPr>
        <p:spPr>
          <a:xfrm>
            <a:off x="183321" y="9497285"/>
            <a:ext cx="1072730" cy="307777"/>
          </a:xfrm>
          <a:prstGeom prst="rect">
            <a:avLst/>
          </a:prstGeom>
          <a:solidFill>
            <a:schemeClr val="accent1">
              <a:lumMod val="20000"/>
              <a:lumOff val="80000"/>
            </a:schemeClr>
          </a:solidFill>
        </p:spPr>
        <p:txBody>
          <a:bodyPr wrap="none" rtlCol="0">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fr-FR" sz="1400" b="1" dirty="0" smtClean="0">
                <a:latin typeface="+mn-lt"/>
              </a:rPr>
              <a:t>Atelier n°6</a:t>
            </a:r>
          </a:p>
        </p:txBody>
      </p:sp>
      <p:sp>
        <p:nvSpPr>
          <p:cNvPr id="21" name="ZoneTexte 20"/>
          <p:cNvSpPr txBox="1"/>
          <p:nvPr userDrawn="1"/>
        </p:nvSpPr>
        <p:spPr>
          <a:xfrm>
            <a:off x="5536998" y="568152"/>
            <a:ext cx="3838496" cy="307909"/>
          </a:xfrm>
          <a:prstGeom prst="rect">
            <a:avLst/>
          </a:prstGeom>
          <a:noFill/>
        </p:spPr>
        <p:txBody>
          <a:bodyPr wrap="square" rtlCol="0">
            <a:spAutoFit/>
          </a:bodyPr>
          <a:lstStyle/>
          <a:p>
            <a:pPr algn="ctr"/>
            <a:r>
              <a:rPr lang="fr-FR" sz="1400" dirty="0" smtClean="0">
                <a:latin typeface="+mn-lt"/>
              </a:rPr>
              <a:t>Liste des participants aux ateliers</a:t>
            </a:r>
            <a:endParaRPr lang="fr-FR" sz="1400" dirty="0">
              <a:latin typeface="+mn-lt"/>
            </a:endParaRPr>
          </a:p>
        </p:txBody>
      </p:sp>
      <p:sp>
        <p:nvSpPr>
          <p:cNvPr id="3" name="Rectangle 2"/>
          <p:cNvSpPr/>
          <p:nvPr userDrawn="1"/>
        </p:nvSpPr>
        <p:spPr>
          <a:xfrm>
            <a:off x="123494" y="952063"/>
            <a:ext cx="9252000"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userDrawn="1"/>
        </p:nvSpPr>
        <p:spPr>
          <a:xfrm>
            <a:off x="123494" y="2648065"/>
            <a:ext cx="9252000"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123494" y="4356077"/>
            <a:ext cx="9252000"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userDrawn="1"/>
        </p:nvSpPr>
        <p:spPr>
          <a:xfrm>
            <a:off x="123494" y="6039429"/>
            <a:ext cx="9252000"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userDrawn="1"/>
        </p:nvSpPr>
        <p:spPr>
          <a:xfrm>
            <a:off x="123494" y="7723599"/>
            <a:ext cx="9252000"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userDrawn="1"/>
        </p:nvSpPr>
        <p:spPr>
          <a:xfrm>
            <a:off x="123494" y="9411360"/>
            <a:ext cx="9252000" cy="16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p:nvPr userDrawn="1"/>
        </p:nvCxnSpPr>
        <p:spPr>
          <a:xfrm>
            <a:off x="5511748" y="952063"/>
            <a:ext cx="0" cy="16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userDrawn="1"/>
        </p:nvCxnSpPr>
        <p:spPr>
          <a:xfrm>
            <a:off x="5511748" y="2648065"/>
            <a:ext cx="0" cy="16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userDrawn="1"/>
        </p:nvCxnSpPr>
        <p:spPr>
          <a:xfrm>
            <a:off x="5511748" y="4356077"/>
            <a:ext cx="0" cy="16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userDrawn="1"/>
        </p:nvCxnSpPr>
        <p:spPr>
          <a:xfrm>
            <a:off x="5511748" y="6039429"/>
            <a:ext cx="0" cy="16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userDrawn="1"/>
        </p:nvCxnSpPr>
        <p:spPr>
          <a:xfrm>
            <a:off x="5511748" y="7723599"/>
            <a:ext cx="0" cy="16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userDrawn="1"/>
        </p:nvCxnSpPr>
        <p:spPr>
          <a:xfrm>
            <a:off x="5511748" y="9411360"/>
            <a:ext cx="0" cy="1620000"/>
          </a:xfrm>
          <a:prstGeom prst="line">
            <a:avLst/>
          </a:prstGeom>
        </p:spPr>
        <p:style>
          <a:lnRef idx="1">
            <a:schemeClr val="accent1"/>
          </a:lnRef>
          <a:fillRef idx="0">
            <a:schemeClr val="accent1"/>
          </a:fillRef>
          <a:effectRef idx="0">
            <a:schemeClr val="accent1"/>
          </a:effectRef>
          <a:fontRef idx="minor">
            <a:schemeClr val="tx1"/>
          </a:fontRef>
        </p:style>
      </p:cxnSp>
      <p:pic>
        <p:nvPicPr>
          <p:cNvPr id="43" name="Image 42"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36" name="ZoneTexte 35"/>
          <p:cNvSpPr txBox="1"/>
          <p:nvPr userDrawn="1"/>
        </p:nvSpPr>
        <p:spPr>
          <a:xfrm>
            <a:off x="183321" y="11203210"/>
            <a:ext cx="1430200" cy="307777"/>
          </a:xfrm>
          <a:prstGeom prst="rect">
            <a:avLst/>
          </a:prstGeom>
          <a:solidFill>
            <a:schemeClr val="accent1">
              <a:lumMod val="20000"/>
              <a:lumOff val="80000"/>
            </a:schemeClr>
          </a:solidFill>
        </p:spPr>
        <p:txBody>
          <a:bodyPr wrap="none" rtlCol="0">
            <a:spAutoFit/>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fr-FR" sz="1400" b="1" dirty="0" smtClean="0">
                <a:latin typeface="+mn-lt"/>
              </a:rPr>
              <a:t>Commentaires</a:t>
            </a:r>
          </a:p>
        </p:txBody>
      </p:sp>
      <p:sp>
        <p:nvSpPr>
          <p:cNvPr id="37" name="Rectangle 36"/>
          <p:cNvSpPr/>
          <p:nvPr userDrawn="1"/>
        </p:nvSpPr>
        <p:spPr>
          <a:xfrm>
            <a:off x="123494" y="11117285"/>
            <a:ext cx="9252000" cy="1332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067586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a_synthèse des risques">
    <p:spTree>
      <p:nvGrpSpPr>
        <p:cNvPr id="1" name=""/>
        <p:cNvGrpSpPr/>
        <p:nvPr/>
      </p:nvGrpSpPr>
      <p:grpSpPr>
        <a:xfrm>
          <a:off x="0" y="0"/>
          <a:ext cx="0" cy="0"/>
          <a:chOff x="0" y="0"/>
          <a:chExt cx="0" cy="0"/>
        </a:xfrm>
      </p:grpSpPr>
      <p:sp>
        <p:nvSpPr>
          <p:cNvPr id="3" name="Rectangle 2"/>
          <p:cNvSpPr/>
          <p:nvPr userDrawn="1"/>
        </p:nvSpPr>
        <p:spPr>
          <a:xfrm>
            <a:off x="0" y="496144"/>
            <a:ext cx="957266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4" name="Connecteur droit 3"/>
          <p:cNvCxnSpPr/>
          <p:nvPr userDrawn="1"/>
        </p:nvCxnSpPr>
        <p:spPr>
          <a:xfrm>
            <a:off x="-23936" y="6435481"/>
            <a:ext cx="9666054"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0" y="6472749"/>
            <a:ext cx="9572666" cy="375487"/>
          </a:xfrm>
          <a:prstGeom prst="rect">
            <a:avLst/>
          </a:prstGeom>
          <a:noFill/>
        </p:spPr>
        <p:txBody>
          <a:bodyPr wrap="square" lIns="128016" tIns="64008" rIns="128016" bIns="64008" rtlCol="0">
            <a:spAutoFit/>
          </a:bodyPr>
          <a:lstStyle/>
          <a:p>
            <a:pPr algn="ctr"/>
            <a:r>
              <a:rPr lang="fr-FR" sz="1600" b="0" noProof="0" dirty="0" smtClean="0">
                <a:latin typeface="Arial" panose="020B0604020202020204" pitchFamily="34" charset="0"/>
                <a:cs typeface="Arial" panose="020B0604020202020204" pitchFamily="34" charset="0"/>
              </a:rPr>
              <a:t>Risques</a:t>
            </a:r>
            <a:r>
              <a:rPr lang="fr-FR" sz="1600" b="0" baseline="0" noProof="0" dirty="0" smtClean="0">
                <a:latin typeface="Arial" panose="020B0604020202020204" pitchFamily="34" charset="0"/>
                <a:cs typeface="Arial" panose="020B0604020202020204" pitchFamily="34" charset="0"/>
              </a:rPr>
              <a:t> résiduels</a:t>
            </a:r>
            <a:endParaRPr lang="fr-FR" sz="800" b="0" noProof="0" dirty="0">
              <a:latin typeface="Arial" panose="020B0604020202020204" pitchFamily="34" charset="0"/>
              <a:cs typeface="Arial" panose="020B0604020202020204" pitchFamily="34" charset="0"/>
            </a:endParaRPr>
          </a:p>
        </p:txBody>
      </p:sp>
      <p:sp>
        <p:nvSpPr>
          <p:cNvPr id="6" name="Ellipse 5"/>
          <p:cNvSpPr/>
          <p:nvPr userDrawn="1"/>
        </p:nvSpPr>
        <p:spPr>
          <a:xfrm>
            <a:off x="9276013" y="6509672"/>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sp>
        <p:nvSpPr>
          <p:cNvPr id="7" name="Arrondir un rectangle avec un coin diagonal 47"/>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n°5: Synthèse</a:t>
            </a:r>
            <a:endParaRPr lang="fr-FR" sz="700" b="1" noProof="0" dirty="0">
              <a:latin typeface="Arial" panose="020B0604020202020204" pitchFamily="34" charset="0"/>
              <a:cs typeface="Arial" panose="020B0604020202020204" pitchFamily="34" charset="0"/>
            </a:endParaRPr>
          </a:p>
        </p:txBody>
      </p:sp>
      <p:cxnSp>
        <p:nvCxnSpPr>
          <p:cNvPr id="9" name="Connecteur droit avec flèche 8"/>
          <p:cNvCxnSpPr/>
          <p:nvPr userDrawn="1"/>
        </p:nvCxnSpPr>
        <p:spPr>
          <a:xfrm flipV="1">
            <a:off x="477268" y="856243"/>
            <a:ext cx="0" cy="5234722"/>
          </a:xfrm>
          <a:prstGeom prst="straightConnector1">
            <a:avLst/>
          </a:prstGeom>
          <a:ln>
            <a:gradFill flip="none" rotWithShape="1">
              <a:gsLst>
                <a:gs pos="52000">
                  <a:srgbClr val="FFC000"/>
                </a:gs>
                <a:gs pos="0">
                  <a:srgbClr val="FF0000"/>
                </a:gs>
                <a:gs pos="100000">
                  <a:srgbClr val="92D050"/>
                </a:gs>
              </a:gsLst>
              <a:lin ang="16200000" scaled="1"/>
              <a:tileRect/>
            </a:gradFill>
            <a:tailEnd type="triangle" w="lg" len="med"/>
          </a:ln>
        </p:spPr>
        <p:style>
          <a:lnRef idx="2">
            <a:schemeClr val="accent2"/>
          </a:lnRef>
          <a:fillRef idx="0">
            <a:schemeClr val="accent2"/>
          </a:fillRef>
          <a:effectRef idx="1">
            <a:schemeClr val="accent2"/>
          </a:effectRef>
          <a:fontRef idx="minor">
            <a:schemeClr val="tx1"/>
          </a:fontRef>
        </p:style>
      </p:cxnSp>
      <p:sp>
        <p:nvSpPr>
          <p:cNvPr id="10" name="ZoneTexte 9"/>
          <p:cNvSpPr txBox="1"/>
          <p:nvPr userDrawn="1"/>
        </p:nvSpPr>
        <p:spPr>
          <a:xfrm rot="16200000">
            <a:off x="-2258594" y="3364388"/>
            <a:ext cx="5186323" cy="313932"/>
          </a:xfrm>
          <a:prstGeom prst="rect">
            <a:avLst/>
          </a:prstGeom>
          <a:noFill/>
        </p:spPr>
        <p:txBody>
          <a:bodyPr wrap="square" lIns="128016" tIns="64008" rIns="128016" bIns="64008" rtlCol="0">
            <a:spAutoFit/>
          </a:bodyPr>
          <a:lstStyle/>
          <a:p>
            <a:pPr algn="r"/>
            <a:r>
              <a:rPr lang="fr-FR" sz="1200" noProof="0" dirty="0" smtClean="0">
                <a:latin typeface="Arial" panose="020B0604020202020204" pitchFamily="34" charset="0"/>
                <a:cs typeface="Arial" panose="020B0604020202020204" pitchFamily="34" charset="0"/>
              </a:rPr>
              <a:t>Sévérité</a:t>
            </a:r>
            <a:endParaRPr lang="fr-FR" sz="1200" noProof="0" dirty="0">
              <a:latin typeface="Arial" panose="020B0604020202020204" pitchFamily="34" charset="0"/>
              <a:cs typeface="Arial" panose="020B0604020202020204" pitchFamily="34" charset="0"/>
            </a:endParaRPr>
          </a:p>
        </p:txBody>
      </p:sp>
      <p:cxnSp>
        <p:nvCxnSpPr>
          <p:cNvPr id="11" name="Connecteur droit avec flèche 10"/>
          <p:cNvCxnSpPr/>
          <p:nvPr userDrawn="1"/>
        </p:nvCxnSpPr>
        <p:spPr>
          <a:xfrm>
            <a:off x="456497" y="6104317"/>
            <a:ext cx="8810537" cy="10198"/>
          </a:xfrm>
          <a:prstGeom prst="straightConnector1">
            <a:avLst/>
          </a:prstGeom>
          <a:ln>
            <a:gradFill flip="none" rotWithShape="1">
              <a:gsLst>
                <a:gs pos="48000">
                  <a:srgbClr val="FFC000"/>
                </a:gs>
                <a:gs pos="98750">
                  <a:srgbClr val="FF0000"/>
                </a:gs>
                <a:gs pos="0">
                  <a:srgbClr val="92D050"/>
                </a:gs>
              </a:gsLst>
              <a:lin ang="0" scaled="1"/>
              <a:tileRect/>
            </a:gradFill>
            <a:tailEnd type="triangle" w="lg" len="med"/>
          </a:ln>
        </p:spPr>
        <p:style>
          <a:lnRef idx="2">
            <a:schemeClr val="accent2"/>
          </a:lnRef>
          <a:fillRef idx="0">
            <a:schemeClr val="accent2"/>
          </a:fillRef>
          <a:effectRef idx="1">
            <a:schemeClr val="accent2"/>
          </a:effectRef>
          <a:fontRef idx="minor">
            <a:schemeClr val="tx1"/>
          </a:fontRef>
        </p:style>
      </p:cxnSp>
      <p:sp>
        <p:nvSpPr>
          <p:cNvPr id="12" name="ZoneTexte 11"/>
          <p:cNvSpPr txBox="1"/>
          <p:nvPr userDrawn="1"/>
        </p:nvSpPr>
        <p:spPr>
          <a:xfrm>
            <a:off x="408230" y="6112768"/>
            <a:ext cx="8835710" cy="313932"/>
          </a:xfrm>
          <a:prstGeom prst="rect">
            <a:avLst/>
          </a:prstGeom>
          <a:noFill/>
        </p:spPr>
        <p:txBody>
          <a:bodyPr wrap="square" lIns="128016" tIns="64008" rIns="128016" bIns="64008" rtlCol="0">
            <a:spAutoFit/>
          </a:bodyPr>
          <a:lstStyle/>
          <a:p>
            <a:pPr algn="r"/>
            <a:r>
              <a:rPr lang="fr-FR" sz="1200" noProof="0" dirty="0" smtClean="0">
                <a:latin typeface="Arial" panose="020B0604020202020204" pitchFamily="34" charset="0"/>
                <a:cs typeface="Arial" panose="020B0604020202020204" pitchFamily="34" charset="0"/>
              </a:rPr>
              <a:t>Vraisemblance</a:t>
            </a:r>
            <a:endParaRPr lang="fr-FR" sz="1200" noProof="0" dirty="0">
              <a:latin typeface="Arial" panose="020B0604020202020204" pitchFamily="34" charset="0"/>
              <a:cs typeface="Arial" panose="020B0604020202020204" pitchFamily="34" charset="0"/>
            </a:endParaRPr>
          </a:p>
        </p:txBody>
      </p:sp>
      <p:sp>
        <p:nvSpPr>
          <p:cNvPr id="13" name="ZoneTexte 12"/>
          <p:cNvSpPr txBox="1"/>
          <p:nvPr userDrawn="1"/>
        </p:nvSpPr>
        <p:spPr>
          <a:xfrm>
            <a:off x="-7949" y="496144"/>
            <a:ext cx="9572666"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Synthèses des risques</a:t>
            </a:r>
            <a:r>
              <a:rPr lang="fr-FR" sz="1600" baseline="0" noProof="0" dirty="0" smtClean="0">
                <a:latin typeface="Arial" panose="020B0604020202020204" pitchFamily="34" charset="0"/>
                <a:cs typeface="Arial" panose="020B0604020202020204" pitchFamily="34" charset="0"/>
              </a:rPr>
              <a:t> initiaux</a:t>
            </a:r>
            <a:endParaRPr lang="fr-FR" sz="800" noProof="0" dirty="0">
              <a:latin typeface="Arial" panose="020B0604020202020204" pitchFamily="34" charset="0"/>
              <a:cs typeface="Arial" panose="020B0604020202020204" pitchFamily="34" charset="0"/>
            </a:endParaRPr>
          </a:p>
        </p:txBody>
      </p:sp>
      <p:sp>
        <p:nvSpPr>
          <p:cNvPr id="14" name="Ellipse 13"/>
          <p:cNvSpPr/>
          <p:nvPr userDrawn="1"/>
        </p:nvSpPr>
        <p:spPr>
          <a:xfrm>
            <a:off x="9268064" y="533067"/>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27" name="Connecteur droit 26"/>
          <p:cNvCxnSpPr>
            <a:stCxn id="10" idx="2"/>
          </p:cNvCxnSpPr>
          <p:nvPr userDrawn="1"/>
        </p:nvCxnSpPr>
        <p:spPr>
          <a:xfrm flipV="1">
            <a:off x="491534" y="3521353"/>
            <a:ext cx="862954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8" name="Connecteur droit 27"/>
          <p:cNvCxnSpPr>
            <a:endCxn id="12" idx="0"/>
          </p:cNvCxnSpPr>
          <p:nvPr userDrawn="1"/>
        </p:nvCxnSpPr>
        <p:spPr>
          <a:xfrm>
            <a:off x="4802595" y="1072208"/>
            <a:ext cx="23490" cy="504056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9" name="ZoneTexte 28"/>
          <p:cNvSpPr txBox="1"/>
          <p:nvPr userDrawn="1"/>
        </p:nvSpPr>
        <p:spPr>
          <a:xfrm>
            <a:off x="456497" y="4691785"/>
            <a:ext cx="4363180" cy="283154"/>
          </a:xfrm>
          <a:prstGeom prst="rect">
            <a:avLst/>
          </a:prstGeom>
          <a:no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Acceptation du risque ?</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sp>
        <p:nvSpPr>
          <p:cNvPr id="30" name="ZoneTexte 29"/>
          <p:cNvSpPr txBox="1"/>
          <p:nvPr userDrawn="1"/>
        </p:nvSpPr>
        <p:spPr>
          <a:xfrm>
            <a:off x="479196" y="2134470"/>
            <a:ext cx="4342696" cy="283154"/>
          </a:xfrm>
          <a:prstGeom prst="rect">
            <a:avLst/>
          </a:prstGeom>
          <a:no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Refus du risque ?</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grpSp>
        <p:nvGrpSpPr>
          <p:cNvPr id="31" name="Groupe 30"/>
          <p:cNvGrpSpPr/>
          <p:nvPr userDrawn="1"/>
        </p:nvGrpSpPr>
        <p:grpSpPr>
          <a:xfrm>
            <a:off x="5952728" y="5752728"/>
            <a:ext cx="2191088" cy="283154"/>
            <a:chOff x="6240760" y="4749494"/>
            <a:chExt cx="1993760" cy="283154"/>
          </a:xfrm>
        </p:grpSpPr>
        <p:cxnSp>
          <p:nvCxnSpPr>
            <p:cNvPr id="32" name="Connecteur droit avec flèche 31"/>
            <p:cNvCxnSpPr/>
            <p:nvPr/>
          </p:nvCxnSpPr>
          <p:spPr>
            <a:xfrm flipH="1">
              <a:off x="6240760" y="4888632"/>
              <a:ext cx="1993760" cy="0"/>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6458779" y="4749494"/>
              <a:ext cx="1582181" cy="283154"/>
            </a:xfrm>
            <a:prstGeom prst="rect">
              <a:avLst/>
            </a:prstGeom>
            <a:solidFill>
              <a:schemeClr val="bg1"/>
            </a:solid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Modification du risque ?</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grpSp>
      <p:grpSp>
        <p:nvGrpSpPr>
          <p:cNvPr id="37" name="Groupe 36"/>
          <p:cNvGrpSpPr/>
          <p:nvPr userDrawn="1"/>
        </p:nvGrpSpPr>
        <p:grpSpPr>
          <a:xfrm rot="16200000">
            <a:off x="8007392" y="2046755"/>
            <a:ext cx="1944216" cy="283154"/>
            <a:chOff x="6240760" y="4749490"/>
            <a:chExt cx="1993760" cy="283153"/>
          </a:xfrm>
        </p:grpSpPr>
        <p:cxnSp>
          <p:nvCxnSpPr>
            <p:cNvPr id="38" name="Connecteur droit avec flèche 37"/>
            <p:cNvCxnSpPr/>
            <p:nvPr/>
          </p:nvCxnSpPr>
          <p:spPr>
            <a:xfrm flipH="1">
              <a:off x="6240760" y="4888632"/>
              <a:ext cx="1993760" cy="0"/>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6564522" y="4749490"/>
              <a:ext cx="1459131" cy="283153"/>
            </a:xfrm>
            <a:prstGeom prst="rect">
              <a:avLst/>
            </a:prstGeom>
            <a:solidFill>
              <a:schemeClr val="bg1"/>
            </a:solid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Partage du risque ?</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grpSp>
      <p:cxnSp>
        <p:nvCxnSpPr>
          <p:cNvPr id="43" name="Connecteur droit avec flèche 42"/>
          <p:cNvCxnSpPr/>
          <p:nvPr userDrawn="1"/>
        </p:nvCxnSpPr>
        <p:spPr>
          <a:xfrm flipV="1">
            <a:off x="480341" y="7053809"/>
            <a:ext cx="0" cy="5234722"/>
          </a:xfrm>
          <a:prstGeom prst="straightConnector1">
            <a:avLst/>
          </a:prstGeom>
          <a:ln>
            <a:gradFill flip="none" rotWithShape="1">
              <a:gsLst>
                <a:gs pos="52000">
                  <a:srgbClr val="FFC000"/>
                </a:gs>
                <a:gs pos="0">
                  <a:srgbClr val="FF0000"/>
                </a:gs>
                <a:gs pos="100000">
                  <a:srgbClr val="92D050"/>
                </a:gs>
              </a:gsLst>
              <a:lin ang="16200000" scaled="1"/>
              <a:tileRect/>
            </a:gradFill>
            <a:tailEnd type="triangle" w="lg" len="med"/>
          </a:ln>
        </p:spPr>
        <p:style>
          <a:lnRef idx="2">
            <a:schemeClr val="accent2"/>
          </a:lnRef>
          <a:fillRef idx="0">
            <a:schemeClr val="accent2"/>
          </a:fillRef>
          <a:effectRef idx="1">
            <a:schemeClr val="accent2"/>
          </a:effectRef>
          <a:fontRef idx="minor">
            <a:schemeClr val="tx1"/>
          </a:fontRef>
        </p:style>
      </p:cxnSp>
      <p:sp>
        <p:nvSpPr>
          <p:cNvPr id="44" name="ZoneTexte 43"/>
          <p:cNvSpPr txBox="1"/>
          <p:nvPr userDrawn="1"/>
        </p:nvSpPr>
        <p:spPr>
          <a:xfrm rot="16200000">
            <a:off x="-2255521" y="9561954"/>
            <a:ext cx="5186323" cy="313932"/>
          </a:xfrm>
          <a:prstGeom prst="rect">
            <a:avLst/>
          </a:prstGeom>
          <a:noFill/>
        </p:spPr>
        <p:txBody>
          <a:bodyPr wrap="square" lIns="128016" tIns="64008" rIns="128016" bIns="64008" rtlCol="0">
            <a:spAutoFit/>
          </a:bodyPr>
          <a:lstStyle/>
          <a:p>
            <a:pPr algn="r"/>
            <a:r>
              <a:rPr lang="fr-FR" sz="1200" noProof="0" dirty="0" smtClean="0">
                <a:latin typeface="Arial" panose="020B0604020202020204" pitchFamily="34" charset="0"/>
                <a:cs typeface="Arial" panose="020B0604020202020204" pitchFamily="34" charset="0"/>
              </a:rPr>
              <a:t>Sévérité</a:t>
            </a:r>
            <a:endParaRPr lang="fr-FR" sz="1200" noProof="0" dirty="0">
              <a:latin typeface="Arial" panose="020B0604020202020204" pitchFamily="34" charset="0"/>
              <a:cs typeface="Arial" panose="020B0604020202020204" pitchFamily="34" charset="0"/>
            </a:endParaRPr>
          </a:p>
        </p:txBody>
      </p:sp>
      <p:cxnSp>
        <p:nvCxnSpPr>
          <p:cNvPr id="45" name="Connecteur droit avec flèche 44"/>
          <p:cNvCxnSpPr/>
          <p:nvPr userDrawn="1"/>
        </p:nvCxnSpPr>
        <p:spPr>
          <a:xfrm>
            <a:off x="459570" y="12301883"/>
            <a:ext cx="8810537" cy="10198"/>
          </a:xfrm>
          <a:prstGeom prst="straightConnector1">
            <a:avLst/>
          </a:prstGeom>
          <a:ln>
            <a:gradFill flip="none" rotWithShape="1">
              <a:gsLst>
                <a:gs pos="48000">
                  <a:srgbClr val="FFC000"/>
                </a:gs>
                <a:gs pos="98750">
                  <a:srgbClr val="FF0000"/>
                </a:gs>
                <a:gs pos="0">
                  <a:srgbClr val="92D050"/>
                </a:gs>
              </a:gsLst>
              <a:lin ang="0" scaled="1"/>
              <a:tileRect/>
            </a:gradFill>
            <a:tailEnd type="triangle" w="lg" len="med"/>
          </a:ln>
        </p:spPr>
        <p:style>
          <a:lnRef idx="2">
            <a:schemeClr val="accent2"/>
          </a:lnRef>
          <a:fillRef idx="0">
            <a:schemeClr val="accent2"/>
          </a:fillRef>
          <a:effectRef idx="1">
            <a:schemeClr val="accent2"/>
          </a:effectRef>
          <a:fontRef idx="minor">
            <a:schemeClr val="tx1"/>
          </a:fontRef>
        </p:style>
      </p:cxnSp>
      <p:sp>
        <p:nvSpPr>
          <p:cNvPr id="46" name="ZoneTexte 45"/>
          <p:cNvSpPr txBox="1"/>
          <p:nvPr userDrawn="1"/>
        </p:nvSpPr>
        <p:spPr>
          <a:xfrm>
            <a:off x="411303" y="12310334"/>
            <a:ext cx="8835710" cy="283154"/>
          </a:xfrm>
          <a:prstGeom prst="rect">
            <a:avLst/>
          </a:prstGeom>
          <a:noFill/>
        </p:spPr>
        <p:txBody>
          <a:bodyPr wrap="square" lIns="128016" tIns="64008" rIns="128016" bIns="64008" rtlCol="0">
            <a:spAutoFit/>
          </a:bodyPr>
          <a:lstStyle/>
          <a:p>
            <a:pPr algn="r"/>
            <a:r>
              <a:rPr lang="fr-FR" sz="1000" noProof="0" dirty="0" smtClean="0">
                <a:latin typeface="Arial" panose="020B0604020202020204" pitchFamily="34" charset="0"/>
                <a:cs typeface="Arial" panose="020B0604020202020204" pitchFamily="34" charset="0"/>
              </a:rPr>
              <a:t>Vraisemblance</a:t>
            </a:r>
            <a:endParaRPr lang="fr-FR" sz="1000" noProof="0" dirty="0">
              <a:latin typeface="Arial" panose="020B0604020202020204" pitchFamily="34" charset="0"/>
              <a:cs typeface="Arial" panose="020B0604020202020204" pitchFamily="34" charset="0"/>
            </a:endParaRPr>
          </a:p>
        </p:txBody>
      </p:sp>
      <p:cxnSp>
        <p:nvCxnSpPr>
          <p:cNvPr id="47" name="Connecteur droit 46"/>
          <p:cNvCxnSpPr>
            <a:stCxn id="44" idx="2"/>
          </p:cNvCxnSpPr>
          <p:nvPr userDrawn="1"/>
        </p:nvCxnSpPr>
        <p:spPr>
          <a:xfrm flipV="1">
            <a:off x="494607" y="9718919"/>
            <a:ext cx="8629546"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8" name="Connecteur droit 47"/>
          <p:cNvCxnSpPr>
            <a:endCxn id="46" idx="0"/>
          </p:cNvCxnSpPr>
          <p:nvPr userDrawn="1"/>
        </p:nvCxnSpPr>
        <p:spPr>
          <a:xfrm>
            <a:off x="4805668" y="7269774"/>
            <a:ext cx="23490" cy="504056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9" name="ZoneTexte 48"/>
          <p:cNvSpPr txBox="1"/>
          <p:nvPr userDrawn="1"/>
        </p:nvSpPr>
        <p:spPr>
          <a:xfrm>
            <a:off x="473858" y="10870174"/>
            <a:ext cx="4340481" cy="283154"/>
          </a:xfrm>
          <a:prstGeom prst="rect">
            <a:avLst/>
          </a:prstGeom>
          <a:no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A surveiller</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sp>
        <p:nvSpPr>
          <p:cNvPr id="50" name="ZoneTexte 49"/>
          <p:cNvSpPr txBox="1"/>
          <p:nvPr userDrawn="1"/>
        </p:nvSpPr>
        <p:spPr>
          <a:xfrm>
            <a:off x="473859" y="8235973"/>
            <a:ext cx="4342696" cy="283154"/>
          </a:xfrm>
          <a:prstGeom prst="rect">
            <a:avLst/>
          </a:prstGeom>
          <a:no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Sous contrôle</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sp>
        <p:nvSpPr>
          <p:cNvPr id="51" name="ZoneTexte 50"/>
          <p:cNvSpPr txBox="1"/>
          <p:nvPr userDrawn="1"/>
        </p:nvSpPr>
        <p:spPr>
          <a:xfrm>
            <a:off x="4821892" y="10870174"/>
            <a:ext cx="4363180" cy="283154"/>
          </a:xfrm>
          <a:prstGeom prst="rect">
            <a:avLst/>
          </a:prstGeom>
          <a:no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Sous contrôle</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sp>
        <p:nvSpPr>
          <p:cNvPr id="52" name="ZoneTexte 51"/>
          <p:cNvSpPr txBox="1"/>
          <p:nvPr userDrawn="1"/>
        </p:nvSpPr>
        <p:spPr>
          <a:xfrm>
            <a:off x="4844591" y="8235973"/>
            <a:ext cx="4342696" cy="283154"/>
          </a:xfrm>
          <a:prstGeom prst="rect">
            <a:avLst/>
          </a:prstGeom>
          <a:no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Danger</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pic>
        <p:nvPicPr>
          <p:cNvPr id="54" name="Image 53"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grpSp>
        <p:nvGrpSpPr>
          <p:cNvPr id="58" name="Groupe 57"/>
          <p:cNvGrpSpPr/>
          <p:nvPr userDrawn="1"/>
        </p:nvGrpSpPr>
        <p:grpSpPr>
          <a:xfrm>
            <a:off x="5920395" y="1042232"/>
            <a:ext cx="2191088" cy="283154"/>
            <a:chOff x="6240760" y="4749494"/>
            <a:chExt cx="1993760" cy="283154"/>
          </a:xfrm>
        </p:grpSpPr>
        <p:cxnSp>
          <p:nvCxnSpPr>
            <p:cNvPr id="59" name="Connecteur droit avec flèche 58"/>
            <p:cNvCxnSpPr/>
            <p:nvPr/>
          </p:nvCxnSpPr>
          <p:spPr>
            <a:xfrm flipH="1">
              <a:off x="6240760" y="4888632"/>
              <a:ext cx="1993760" cy="0"/>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6458779" y="4749494"/>
              <a:ext cx="1582181" cy="283154"/>
            </a:xfrm>
            <a:prstGeom prst="rect">
              <a:avLst/>
            </a:prstGeom>
            <a:solidFill>
              <a:schemeClr val="bg1"/>
            </a:solid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Modification du risque ?</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grpSp>
      <p:grpSp>
        <p:nvGrpSpPr>
          <p:cNvPr id="61" name="Groupe 60"/>
          <p:cNvGrpSpPr/>
          <p:nvPr userDrawn="1"/>
        </p:nvGrpSpPr>
        <p:grpSpPr>
          <a:xfrm rot="16200000">
            <a:off x="-302973" y="2046755"/>
            <a:ext cx="1944216" cy="283154"/>
            <a:chOff x="6240760" y="4749490"/>
            <a:chExt cx="1993760" cy="283153"/>
          </a:xfrm>
        </p:grpSpPr>
        <p:cxnSp>
          <p:nvCxnSpPr>
            <p:cNvPr id="62" name="Connecteur droit avec flèche 61"/>
            <p:cNvCxnSpPr/>
            <p:nvPr/>
          </p:nvCxnSpPr>
          <p:spPr>
            <a:xfrm flipH="1">
              <a:off x="6240760" y="4888632"/>
              <a:ext cx="1993760" cy="0"/>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6564523" y="4749490"/>
              <a:ext cx="1459131" cy="283153"/>
            </a:xfrm>
            <a:prstGeom prst="rect">
              <a:avLst/>
            </a:prstGeom>
            <a:solidFill>
              <a:schemeClr val="bg1"/>
            </a:solidFill>
          </p:spPr>
          <p:txBody>
            <a:bodyPr wrap="square" lIns="128016" tIns="64008" rIns="128016" bIns="64008" rtlCol="0">
              <a:spAutoFit/>
            </a:bodyPr>
            <a:lstStyle/>
            <a:p>
              <a:pPr algn="ctr"/>
              <a:r>
                <a:rPr lang="fr-FR" sz="1000" noProof="0" dirty="0" smtClean="0">
                  <a:solidFill>
                    <a:schemeClr val="bg1">
                      <a:lumMod val="65000"/>
                    </a:schemeClr>
                  </a:solidFill>
                  <a:latin typeface="Arial" panose="020B0604020202020204" pitchFamily="34" charset="0"/>
                  <a:cs typeface="Arial" panose="020B0604020202020204" pitchFamily="34" charset="0"/>
                </a:rPr>
                <a:t>Partage du risque ?</a:t>
              </a:r>
              <a:endParaRPr lang="fr-FR" sz="1000" noProof="0" dirty="0">
                <a:solidFill>
                  <a:schemeClr val="bg1">
                    <a:lumMod val="65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37045107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b_traitement des risques">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n°5: Traitement des risques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7266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23584" y="583100"/>
            <a:ext cx="9572666" cy="483209"/>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Objectifs de sécurité</a:t>
            </a:r>
          </a:p>
          <a:p>
            <a:pPr algn="ctr"/>
            <a:r>
              <a:rPr lang="fr-FR" sz="700" noProof="0" dirty="0" smtClean="0">
                <a:latin typeface="Arial" panose="020B0604020202020204" pitchFamily="34" charset="0"/>
                <a:cs typeface="Arial" panose="020B0604020202020204" pitchFamily="34" charset="0"/>
              </a:rPr>
              <a:t>(i.e., options de traitement de l’ISO</a:t>
            </a:r>
            <a:r>
              <a:rPr lang="fr-FR" sz="700" baseline="0" noProof="0" dirty="0" smtClean="0">
                <a:latin typeface="Arial" panose="020B0604020202020204" pitchFamily="34" charset="0"/>
                <a:cs typeface="Arial" panose="020B0604020202020204" pitchFamily="34" charset="0"/>
              </a:rPr>
              <a:t> 27005</a:t>
            </a:r>
            <a:r>
              <a:rPr lang="fr-FR" sz="700" noProof="0" dirty="0" smtClean="0">
                <a:latin typeface="Arial" panose="020B0604020202020204" pitchFamily="34" charset="0"/>
                <a:cs typeface="Arial" panose="020B0604020202020204" pitchFamily="34" charset="0"/>
              </a:rPr>
              <a:t>)</a:t>
            </a:r>
            <a:endParaRPr lang="fr-FR" sz="700" noProof="0" dirty="0">
              <a:latin typeface="Arial" panose="020B0604020202020204" pitchFamily="34" charset="0"/>
              <a:cs typeface="Arial" panose="020B0604020202020204" pitchFamily="34" charset="0"/>
            </a:endParaRPr>
          </a:p>
        </p:txBody>
      </p:sp>
      <p:sp>
        <p:nvSpPr>
          <p:cNvPr id="6" name="Ellipse 5"/>
          <p:cNvSpPr/>
          <p:nvPr userDrawn="1"/>
        </p:nvSpPr>
        <p:spPr>
          <a:xfrm>
            <a:off x="9259000" y="634603"/>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t>
            </a:r>
            <a:endParaRPr lang="fr-FR" sz="1400" b="1" noProof="0" dirty="0"/>
          </a:p>
        </p:txBody>
      </p:sp>
      <p:cxnSp>
        <p:nvCxnSpPr>
          <p:cNvPr id="7" name="Connecteur droit 6"/>
          <p:cNvCxnSpPr/>
          <p:nvPr userDrawn="1"/>
        </p:nvCxnSpPr>
        <p:spPr>
          <a:xfrm>
            <a:off x="1776265" y="1188109"/>
            <a:ext cx="0" cy="115431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776264" y="1187243"/>
            <a:ext cx="3642852" cy="313932"/>
          </a:xfrm>
          <a:prstGeom prst="rect">
            <a:avLst/>
          </a:prstGeom>
          <a:noFill/>
        </p:spPr>
        <p:txBody>
          <a:bodyPr wrap="square" lIns="128016" tIns="64008" rIns="128016" bIns="64008" rtlCol="0">
            <a:spAutoFit/>
          </a:bodyPr>
          <a:lstStyle/>
          <a:p>
            <a:r>
              <a:rPr lang="fr-FR" sz="1200" noProof="0" dirty="0" smtClean="0">
                <a:latin typeface="Arial" panose="020B0604020202020204" pitchFamily="34" charset="0"/>
                <a:cs typeface="Arial" panose="020B0604020202020204" pitchFamily="34" charset="0"/>
              </a:rPr>
              <a:t>Risque modifié :</a:t>
            </a:r>
            <a:endParaRPr lang="fr-FR" sz="1200" noProof="0" dirty="0">
              <a:latin typeface="Arial" panose="020B0604020202020204" pitchFamily="34" charset="0"/>
              <a:cs typeface="Arial" panose="020B0604020202020204" pitchFamily="34" charset="0"/>
            </a:endParaRPr>
          </a:p>
        </p:txBody>
      </p:sp>
      <p:sp>
        <p:nvSpPr>
          <p:cNvPr id="9" name="ZoneTexte 8"/>
          <p:cNvSpPr txBox="1"/>
          <p:nvPr userDrawn="1"/>
        </p:nvSpPr>
        <p:spPr>
          <a:xfrm>
            <a:off x="23584" y="1187243"/>
            <a:ext cx="1752678" cy="313932"/>
          </a:xfrm>
          <a:prstGeom prst="rect">
            <a:avLst/>
          </a:prstGeom>
          <a:noFill/>
        </p:spPr>
        <p:txBody>
          <a:bodyPr wrap="square" lIns="128016" tIns="64008" rIns="128016" bIns="64008" rtlCol="0">
            <a:spAutoFit/>
          </a:bodyPr>
          <a:lstStyle/>
          <a:p>
            <a:r>
              <a:rPr lang="fr-FR" sz="1200" noProof="0" dirty="0" smtClean="0">
                <a:latin typeface="Arial" panose="020B0604020202020204" pitchFamily="34" charset="0"/>
                <a:cs typeface="Arial" panose="020B0604020202020204" pitchFamily="34" charset="0"/>
              </a:rPr>
              <a:t>Risque accepté:</a:t>
            </a:r>
            <a:endParaRPr lang="fr-FR" sz="1200" noProof="0" dirty="0">
              <a:latin typeface="Arial" panose="020B0604020202020204" pitchFamily="34" charset="0"/>
              <a:cs typeface="Arial" panose="020B0604020202020204" pitchFamily="34" charset="0"/>
            </a:endParaRPr>
          </a:p>
        </p:txBody>
      </p:sp>
      <p:sp>
        <p:nvSpPr>
          <p:cNvPr id="10" name="ZoneTexte 9"/>
          <p:cNvSpPr txBox="1"/>
          <p:nvPr userDrawn="1"/>
        </p:nvSpPr>
        <p:spPr>
          <a:xfrm>
            <a:off x="5433929" y="1187243"/>
            <a:ext cx="1600840" cy="313932"/>
          </a:xfrm>
          <a:prstGeom prst="rect">
            <a:avLst/>
          </a:prstGeom>
          <a:noFill/>
        </p:spPr>
        <p:txBody>
          <a:bodyPr wrap="square" lIns="128016" tIns="64008" rIns="128016" bIns="64008" rtlCol="0">
            <a:spAutoFit/>
          </a:bodyPr>
          <a:lstStyle/>
          <a:p>
            <a:r>
              <a:rPr lang="fr-FR" sz="1200" noProof="0" dirty="0" smtClean="0">
                <a:latin typeface="Arial" panose="020B0604020202020204" pitchFamily="34" charset="0"/>
                <a:cs typeface="Arial" panose="020B0604020202020204" pitchFamily="34" charset="0"/>
              </a:rPr>
              <a:t>Risque</a:t>
            </a:r>
            <a:r>
              <a:rPr lang="fr-FR" sz="1200" baseline="0" noProof="0" dirty="0" smtClean="0">
                <a:latin typeface="Arial" panose="020B0604020202020204" pitchFamily="34" charset="0"/>
                <a:cs typeface="Arial" panose="020B0604020202020204" pitchFamily="34" charset="0"/>
              </a:rPr>
              <a:t> refusé :</a:t>
            </a:r>
            <a:endParaRPr lang="fr-FR" sz="1200" noProof="0" dirty="0">
              <a:latin typeface="Arial" panose="020B0604020202020204" pitchFamily="34" charset="0"/>
              <a:cs typeface="Arial" panose="020B0604020202020204" pitchFamily="34" charset="0"/>
            </a:endParaRPr>
          </a:p>
        </p:txBody>
      </p:sp>
      <p:cxnSp>
        <p:nvCxnSpPr>
          <p:cNvPr id="11" name="Connecteur droit 10"/>
          <p:cNvCxnSpPr/>
          <p:nvPr userDrawn="1"/>
        </p:nvCxnSpPr>
        <p:spPr>
          <a:xfrm flipH="1">
            <a:off x="5419116" y="1206832"/>
            <a:ext cx="2" cy="1152438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ZoneTexte 11"/>
          <p:cNvSpPr txBox="1"/>
          <p:nvPr userDrawn="1"/>
        </p:nvSpPr>
        <p:spPr>
          <a:xfrm>
            <a:off x="7520747" y="1187243"/>
            <a:ext cx="1600840" cy="313932"/>
          </a:xfrm>
          <a:prstGeom prst="rect">
            <a:avLst/>
          </a:prstGeom>
          <a:noFill/>
        </p:spPr>
        <p:txBody>
          <a:bodyPr wrap="square" lIns="128016" tIns="64008" rIns="128016" bIns="64008" rtlCol="0">
            <a:spAutoFit/>
          </a:bodyPr>
          <a:lstStyle/>
          <a:p>
            <a:r>
              <a:rPr lang="fr-FR" sz="1200" noProof="0" dirty="0" smtClean="0">
                <a:latin typeface="Arial" panose="020B0604020202020204" pitchFamily="34" charset="0"/>
                <a:cs typeface="Arial" panose="020B0604020202020204" pitchFamily="34" charset="0"/>
              </a:rPr>
              <a:t>Risque partagé :</a:t>
            </a:r>
            <a:endParaRPr lang="fr-FR" sz="1200" noProof="0" dirty="0">
              <a:latin typeface="Arial" panose="020B0604020202020204" pitchFamily="34" charset="0"/>
              <a:cs typeface="Arial" panose="020B0604020202020204" pitchFamily="34" charset="0"/>
            </a:endParaRPr>
          </a:p>
        </p:txBody>
      </p:sp>
      <p:cxnSp>
        <p:nvCxnSpPr>
          <p:cNvPr id="13" name="Connecteur droit 12"/>
          <p:cNvCxnSpPr/>
          <p:nvPr userDrawn="1"/>
        </p:nvCxnSpPr>
        <p:spPr>
          <a:xfrm>
            <a:off x="7496305" y="1216224"/>
            <a:ext cx="0" cy="11514990"/>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5" name="Image 14"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Tree>
    <p:extLst>
      <p:ext uri="{BB962C8B-B14F-4D97-AF65-F5344CB8AC3E}">
        <p14:creationId xmlns:p14="http://schemas.microsoft.com/office/powerpoint/2010/main" val="327964882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Synthèse</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0" y="496144"/>
            <a:ext cx="9572666"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pic>
        <p:nvPicPr>
          <p:cNvPr id="5" name="Image 4"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Tree>
    <p:extLst>
      <p:ext uri="{BB962C8B-B14F-4D97-AF65-F5344CB8AC3E}">
        <p14:creationId xmlns:p14="http://schemas.microsoft.com/office/powerpoint/2010/main" val="287265674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bliothèque de post-ils">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Bibliothèque</a:t>
            </a:r>
            <a:r>
              <a:rPr lang="fr-FR" sz="2000" b="1" baseline="0" noProof="0" dirty="0" smtClean="0">
                <a:latin typeface="Arial" panose="020B0604020202020204" pitchFamily="34" charset="0"/>
                <a:cs typeface="Arial" panose="020B0604020202020204" pitchFamily="34" charset="0"/>
              </a:rPr>
              <a:t> de </a:t>
            </a:r>
            <a:endParaRPr lang="fr-FR" sz="700" b="1" noProof="0" dirty="0" smtClean="0">
              <a:latin typeface="Arial" panose="020B0604020202020204" pitchFamily="34" charset="0"/>
              <a:cs typeface="Arial" panose="020B0604020202020204" pitchFamily="34" charset="0"/>
            </a:endParaRPr>
          </a:p>
        </p:txBody>
      </p:sp>
      <p:sp>
        <p:nvSpPr>
          <p:cNvPr id="4" name="Rectangle 3"/>
          <p:cNvSpPr/>
          <p:nvPr userDrawn="1"/>
        </p:nvSpPr>
        <p:spPr>
          <a:xfrm>
            <a:off x="8491" y="496144"/>
            <a:ext cx="9570922"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5" name="ZoneTexte 4"/>
          <p:cNvSpPr txBox="1"/>
          <p:nvPr userDrawn="1"/>
        </p:nvSpPr>
        <p:spPr>
          <a:xfrm>
            <a:off x="8491" y="496144"/>
            <a:ext cx="9570922" cy="430887"/>
          </a:xfrm>
          <a:prstGeom prst="rect">
            <a:avLst/>
          </a:prstGeom>
          <a:noFill/>
        </p:spPr>
        <p:txBody>
          <a:bodyPr wrap="square" rtlCol="0">
            <a:spAutoFit/>
          </a:bodyPr>
          <a:lstStyle/>
          <a:p>
            <a:pPr algn="ctr"/>
            <a:r>
              <a:rPr lang="fr-FR" sz="1500" noProof="0" dirty="0" smtClean="0">
                <a:latin typeface="Arial" panose="020B0604020202020204" pitchFamily="34" charset="0"/>
                <a:cs typeface="Arial" panose="020B0604020202020204" pitchFamily="34" charset="0"/>
              </a:rPr>
              <a:t>Exemples of post-</a:t>
            </a:r>
            <a:r>
              <a:rPr lang="fr-FR" sz="1500" noProof="0" dirty="0" err="1" smtClean="0">
                <a:latin typeface="Arial" panose="020B0604020202020204" pitchFamily="34" charset="0"/>
                <a:cs typeface="Arial" panose="020B0604020202020204" pitchFamily="34" charset="0"/>
              </a:rPr>
              <a:t>its</a:t>
            </a:r>
            <a:endParaRPr lang="fr-FR" sz="1500" noProof="0" dirty="0" smtClean="0">
              <a:latin typeface="Arial" panose="020B0604020202020204" pitchFamily="34" charset="0"/>
              <a:cs typeface="Arial" panose="020B0604020202020204" pitchFamily="34" charset="0"/>
            </a:endParaRPr>
          </a:p>
          <a:p>
            <a:pPr algn="ctr"/>
            <a:r>
              <a:rPr lang="fr-FR" sz="700" noProof="0" dirty="0" smtClean="0">
                <a:latin typeface="Arial" panose="020B0604020202020204" pitchFamily="34" charset="0"/>
                <a:cs typeface="Arial" panose="020B0604020202020204" pitchFamily="34" charset="0"/>
              </a:rPr>
              <a:t>(à copier-coller)</a:t>
            </a:r>
          </a:p>
        </p:txBody>
      </p:sp>
      <p:sp>
        <p:nvSpPr>
          <p:cNvPr id="55" name="Ellipse 54"/>
          <p:cNvSpPr/>
          <p:nvPr userDrawn="1"/>
        </p:nvSpPr>
        <p:spPr>
          <a:xfrm>
            <a:off x="65302" y="640160"/>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56" name="Connecteur droit 55"/>
          <p:cNvCxnSpPr/>
          <p:nvPr userDrawn="1"/>
        </p:nvCxnSpPr>
        <p:spPr>
          <a:xfrm>
            <a:off x="-7417" y="3051105"/>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7" name="Ellipse 56"/>
          <p:cNvSpPr/>
          <p:nvPr userDrawn="1"/>
        </p:nvSpPr>
        <p:spPr>
          <a:xfrm>
            <a:off x="65302" y="3124436"/>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t>
            </a:r>
            <a:endParaRPr lang="fr-FR" sz="1400" b="1" noProof="0" dirty="0"/>
          </a:p>
        </p:txBody>
      </p:sp>
      <p:sp>
        <p:nvSpPr>
          <p:cNvPr id="58" name="Ellipse 57"/>
          <p:cNvSpPr/>
          <p:nvPr userDrawn="1"/>
        </p:nvSpPr>
        <p:spPr>
          <a:xfrm>
            <a:off x="65302" y="5608712"/>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sp>
        <p:nvSpPr>
          <p:cNvPr id="59" name="Ellipse 58"/>
          <p:cNvSpPr/>
          <p:nvPr userDrawn="1"/>
        </p:nvSpPr>
        <p:spPr>
          <a:xfrm>
            <a:off x="65302" y="8092988"/>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4</a:t>
            </a:r>
            <a:endParaRPr lang="fr-FR" sz="1400" b="1" noProof="0" dirty="0"/>
          </a:p>
        </p:txBody>
      </p:sp>
      <p:sp>
        <p:nvSpPr>
          <p:cNvPr id="60" name="Ellipse 59"/>
          <p:cNvSpPr/>
          <p:nvPr userDrawn="1"/>
        </p:nvSpPr>
        <p:spPr>
          <a:xfrm>
            <a:off x="65302" y="1057726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5</a:t>
            </a:r>
            <a:endParaRPr lang="fr-FR" sz="1400" b="1" noProof="0" dirty="0"/>
          </a:p>
        </p:txBody>
      </p:sp>
      <p:cxnSp>
        <p:nvCxnSpPr>
          <p:cNvPr id="61" name="Connecteur droit 60"/>
          <p:cNvCxnSpPr/>
          <p:nvPr userDrawn="1"/>
        </p:nvCxnSpPr>
        <p:spPr>
          <a:xfrm>
            <a:off x="537" y="5516718"/>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userDrawn="1"/>
        </p:nvCxnSpPr>
        <p:spPr>
          <a:xfrm>
            <a:off x="8491" y="7982331"/>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userDrawn="1"/>
        </p:nvCxnSpPr>
        <p:spPr>
          <a:xfrm>
            <a:off x="14129" y="10447944"/>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4" name="Image 13"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Tree>
    <p:extLst>
      <p:ext uri="{BB962C8B-B14F-4D97-AF65-F5344CB8AC3E}">
        <p14:creationId xmlns:p14="http://schemas.microsoft.com/office/powerpoint/2010/main" val="2709601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_Périmètre métier et technique (1)">
    <p:spTree>
      <p:nvGrpSpPr>
        <p:cNvPr id="1" name=""/>
        <p:cNvGrpSpPr/>
        <p:nvPr/>
      </p:nvGrpSpPr>
      <p:grpSpPr>
        <a:xfrm>
          <a:off x="0" y="0"/>
          <a:ext cx="0" cy="0"/>
          <a:chOff x="0" y="0"/>
          <a:chExt cx="0" cy="0"/>
        </a:xfrm>
      </p:grpSpPr>
      <p:sp>
        <p:nvSpPr>
          <p:cNvPr id="7" name="ZoneTexte 6"/>
          <p:cNvSpPr txBox="1"/>
          <p:nvPr userDrawn="1"/>
        </p:nvSpPr>
        <p:spPr>
          <a:xfrm>
            <a:off x="27508" y="2009473"/>
            <a:ext cx="9577554" cy="4770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Valeurs métier, leurs dépositaires</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et besoins de sécurité</a:t>
            </a:r>
          </a:p>
          <a:p>
            <a:pPr algn="ctr"/>
            <a:r>
              <a:rPr lang="fr-FR" sz="900" noProof="0" dirty="0" smtClean="0">
                <a:latin typeface="Arial" panose="020B0604020202020204" pitchFamily="34" charset="0"/>
                <a:cs typeface="Arial" panose="020B0604020202020204" pitchFamily="34" charset="0"/>
              </a:rPr>
              <a:t>(5 à 10 valeurs métier ;</a:t>
            </a:r>
            <a:r>
              <a:rPr lang="fr-FR" sz="900" baseline="0" noProof="0" dirty="0" smtClean="0">
                <a:latin typeface="Arial" panose="020B0604020202020204" pitchFamily="34" charset="0"/>
                <a:cs typeface="Arial" panose="020B0604020202020204" pitchFamily="34" charset="0"/>
              </a:rPr>
              <a:t> </a:t>
            </a:r>
            <a:r>
              <a:rPr lang="fr-FR" sz="900" noProof="0" dirty="0" smtClean="0">
                <a:latin typeface="Arial" panose="020B0604020202020204" pitchFamily="34" charset="0"/>
                <a:cs typeface="Arial" panose="020B0604020202020204" pitchFamily="34" charset="0"/>
              </a:rPr>
              <a:t>confidentialité / C, intégrité / I , disponibilité / D, et vie privée / P)</a:t>
            </a:r>
            <a:endParaRPr lang="fr-FR" sz="900" noProof="0" dirty="0">
              <a:latin typeface="Arial" panose="020B0604020202020204" pitchFamily="34" charset="0"/>
              <a:cs typeface="Arial" panose="020B0604020202020204" pitchFamily="34" charset="0"/>
            </a:endParaRPr>
          </a:p>
        </p:txBody>
      </p:sp>
      <p:sp>
        <p:nvSpPr>
          <p:cNvPr id="8"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Périmètre métier et technique</a:t>
            </a:r>
            <a:endParaRPr lang="fr-FR" sz="700" b="1" noProof="0" dirty="0">
              <a:latin typeface="Arial" panose="020B0604020202020204" pitchFamily="34" charset="0"/>
              <a:cs typeface="Arial" panose="020B0604020202020204" pitchFamily="34" charset="0"/>
            </a:endParaRPr>
          </a:p>
        </p:txBody>
      </p:sp>
      <p:sp>
        <p:nvSpPr>
          <p:cNvPr id="9" name="Rectangle 8"/>
          <p:cNvSpPr/>
          <p:nvPr userDrawn="1"/>
        </p:nvSpPr>
        <p:spPr>
          <a:xfrm>
            <a:off x="8491" y="510325"/>
            <a:ext cx="9570922" cy="12291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10" name="Connecteur droit 9"/>
          <p:cNvCxnSpPr/>
          <p:nvPr userDrawn="1"/>
        </p:nvCxnSpPr>
        <p:spPr>
          <a:xfrm>
            <a:off x="-23936" y="1975420"/>
            <a:ext cx="9666054" cy="37327"/>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11" name="Ellipse 10"/>
          <p:cNvSpPr/>
          <p:nvPr userDrawn="1"/>
        </p:nvSpPr>
        <p:spPr>
          <a:xfrm>
            <a:off x="39451" y="54633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12" name="Connecteur droit 11"/>
          <p:cNvCxnSpPr/>
          <p:nvPr userDrawn="1"/>
        </p:nvCxnSpPr>
        <p:spPr>
          <a:xfrm>
            <a:off x="3216424" y="591638"/>
            <a:ext cx="0" cy="130671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ZoneTexte 12"/>
          <p:cNvSpPr txBox="1"/>
          <p:nvPr userDrawn="1"/>
        </p:nvSpPr>
        <p:spPr>
          <a:xfrm>
            <a:off x="81792" y="5459818"/>
            <a:ext cx="183848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Informations</a:t>
            </a:r>
            <a:r>
              <a:rPr lang="fr-FR" sz="1000" baseline="0" noProof="0" dirty="0" smtClean="0">
                <a:latin typeface="Arial" panose="020B0604020202020204" pitchFamily="34" charset="0"/>
                <a:cs typeface="Arial" panose="020B0604020202020204" pitchFamily="34" charset="0"/>
              </a:rPr>
              <a:t> / d</a:t>
            </a:r>
            <a:r>
              <a:rPr lang="fr-FR" sz="1000" noProof="0" dirty="0" smtClean="0">
                <a:latin typeface="Arial" panose="020B0604020202020204" pitchFamily="34" charset="0"/>
                <a:cs typeface="Arial" panose="020B0604020202020204" pitchFamily="34" charset="0"/>
              </a:rPr>
              <a:t>onnées</a:t>
            </a:r>
            <a:endParaRPr lang="fr-FR" sz="1000" noProof="0" dirty="0">
              <a:latin typeface="Arial" panose="020B0604020202020204" pitchFamily="34" charset="0"/>
              <a:cs typeface="Arial" panose="020B0604020202020204" pitchFamily="34" charset="0"/>
            </a:endParaRPr>
          </a:p>
        </p:txBody>
      </p:sp>
      <p:sp>
        <p:nvSpPr>
          <p:cNvPr id="14" name="ZoneTexte 13"/>
          <p:cNvSpPr txBox="1"/>
          <p:nvPr userDrawn="1"/>
        </p:nvSpPr>
        <p:spPr>
          <a:xfrm>
            <a:off x="77264" y="5176664"/>
            <a:ext cx="21310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Fonctions /</a:t>
            </a:r>
            <a:r>
              <a:rPr lang="fr-FR" sz="1000" baseline="0" noProof="0" dirty="0" smtClean="0">
                <a:latin typeface="Arial" panose="020B0604020202020204" pitchFamily="34" charset="0"/>
                <a:cs typeface="Arial" panose="020B0604020202020204" pitchFamily="34" charset="0"/>
              </a:rPr>
              <a:t> p</a:t>
            </a:r>
            <a:r>
              <a:rPr lang="fr-FR" sz="1000" noProof="0" dirty="0" smtClean="0">
                <a:latin typeface="Arial" panose="020B0604020202020204" pitchFamily="34" charset="0"/>
                <a:cs typeface="Arial" panose="020B0604020202020204" pitchFamily="34" charset="0"/>
              </a:rPr>
              <a:t>rocessus / services</a:t>
            </a:r>
            <a:endParaRPr lang="fr-FR" sz="1000" noProof="0" dirty="0">
              <a:latin typeface="Arial" panose="020B0604020202020204" pitchFamily="34" charset="0"/>
              <a:cs typeface="Arial" panose="020B0604020202020204" pitchFamily="34" charset="0"/>
            </a:endParaRPr>
          </a:p>
        </p:txBody>
      </p:sp>
      <p:cxnSp>
        <p:nvCxnSpPr>
          <p:cNvPr id="15" name="Connecteur droit avec flèche 14"/>
          <p:cNvCxnSpPr/>
          <p:nvPr userDrawn="1"/>
        </p:nvCxnSpPr>
        <p:spPr>
          <a:xfrm>
            <a:off x="225808" y="5442390"/>
            <a:ext cx="9229132" cy="0"/>
          </a:xfrm>
          <a:prstGeom prst="straightConnector1">
            <a:avLst/>
          </a:prstGeom>
          <a:ln>
            <a:gradFill flip="none" rotWithShape="1">
              <a:gsLst>
                <a:gs pos="0">
                  <a:srgbClr val="92D050"/>
                </a:gs>
                <a:gs pos="50000">
                  <a:srgbClr val="FFC000"/>
                </a:gs>
                <a:gs pos="100000">
                  <a:srgbClr val="FF0000"/>
                </a:gs>
              </a:gsLst>
              <a:lin ang="0" scaled="1"/>
              <a:tileRect/>
            </a:gradFill>
            <a:tailEnd type="arrow"/>
          </a:ln>
        </p:spPr>
        <p:style>
          <a:lnRef idx="2">
            <a:schemeClr val="accent2"/>
          </a:lnRef>
          <a:fillRef idx="0">
            <a:schemeClr val="accent2"/>
          </a:fillRef>
          <a:effectRef idx="1">
            <a:schemeClr val="accent2"/>
          </a:effectRef>
          <a:fontRef idx="minor">
            <a:schemeClr val="tx1"/>
          </a:fontRef>
        </p:style>
      </p:cxnSp>
      <p:cxnSp>
        <p:nvCxnSpPr>
          <p:cNvPr id="19" name="Connecteur droit 18"/>
          <p:cNvCxnSpPr/>
          <p:nvPr userDrawn="1"/>
        </p:nvCxnSpPr>
        <p:spPr>
          <a:xfrm>
            <a:off x="-23936" y="8705056"/>
            <a:ext cx="9666054" cy="37327"/>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35696" y="8723153"/>
            <a:ext cx="5469284" cy="477054"/>
          </a:xfrm>
          <a:prstGeom prst="rect">
            <a:avLst/>
          </a:prstGeom>
          <a:noFill/>
        </p:spPr>
        <p:txBody>
          <a:bodyPr wrap="square" rtlCol="0">
            <a:spAutoFit/>
          </a:bodyPr>
          <a:lstStyle/>
          <a:p>
            <a:pPr algn="r"/>
            <a:r>
              <a:rPr lang="fr-FR" sz="1600" noProof="0" dirty="0" smtClean="0">
                <a:latin typeface="+mn-lt"/>
              </a:rPr>
              <a:t>Référentiels de sécurité</a:t>
            </a:r>
          </a:p>
          <a:p>
            <a:pPr algn="r"/>
            <a:r>
              <a:rPr lang="fr-FR" sz="900" noProof="0" dirty="0" smtClean="0">
                <a:latin typeface="+mn-lt"/>
              </a:rPr>
              <a:t>(i.e., normes applicables, éventuellement avec limitations)</a:t>
            </a:r>
          </a:p>
        </p:txBody>
      </p:sp>
      <p:sp>
        <p:nvSpPr>
          <p:cNvPr id="21" name="ZoneTexte 20"/>
          <p:cNvSpPr txBox="1"/>
          <p:nvPr userDrawn="1"/>
        </p:nvSpPr>
        <p:spPr>
          <a:xfrm>
            <a:off x="18026" y="9497144"/>
            <a:ext cx="2055573" cy="1360372"/>
          </a:xfrm>
          <a:prstGeom prst="rect">
            <a:avLst/>
          </a:prstGeom>
          <a:noFill/>
        </p:spPr>
        <p:txBody>
          <a:bodyPr wrap="square" lIns="128016" tIns="64008" rIns="128016" bIns="64008" rtlCol="0">
            <a:spAutoFit/>
          </a:bodyPr>
          <a:lstStyle/>
          <a:p>
            <a:pPr marL="171450" indent="-171450">
              <a:buFont typeface="Wingdings" panose="05000000000000000000" pitchFamily="2" charset="2"/>
              <a:buChar char="q"/>
            </a:pPr>
            <a:r>
              <a:rPr lang="fr-FR" sz="1000" noProof="0" dirty="0" smtClean="0">
                <a:latin typeface="Bodoni Poster" pitchFamily="18" charset="0"/>
                <a:sym typeface="Symbol"/>
              </a:rPr>
              <a:t>ANSSI hygiène de base</a:t>
            </a:r>
          </a:p>
          <a:p>
            <a:pPr marL="171450" indent="-171450">
              <a:buFont typeface="Wingdings" panose="05000000000000000000" pitchFamily="2" charset="2"/>
              <a:buChar char="q"/>
            </a:pPr>
            <a:r>
              <a:rPr lang="fr-FR" sz="1000" noProof="0" dirty="0" smtClean="0">
                <a:latin typeface="Bodoni Poster" pitchFamily="18" charset="0"/>
                <a:sym typeface="Symbol"/>
              </a:rPr>
              <a:t>ANSSI PSSIE</a:t>
            </a:r>
          </a:p>
          <a:p>
            <a:pPr marL="171450" indent="-171450">
              <a:buFont typeface="Wingdings" panose="05000000000000000000" pitchFamily="2" charset="2"/>
              <a:buChar char="q"/>
            </a:pPr>
            <a:r>
              <a:rPr lang="fr-FR" sz="1000" noProof="0" dirty="0" smtClean="0">
                <a:latin typeface="Bodoni Poster" pitchFamily="18" charset="0"/>
                <a:sym typeface="Symbol"/>
              </a:rPr>
              <a:t>CIS </a:t>
            </a:r>
            <a:r>
              <a:rPr lang="fr-FR" sz="1000" noProof="0" dirty="0" err="1" smtClean="0">
                <a:latin typeface="Bodoni Poster" pitchFamily="18" charset="0"/>
                <a:sym typeface="Symbol"/>
              </a:rPr>
              <a:t>Controls</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ISA/IEC 62443-3-3</a:t>
            </a:r>
          </a:p>
          <a:p>
            <a:pPr marL="171450" indent="-171450">
              <a:buFont typeface="Wingdings" panose="05000000000000000000" pitchFamily="2" charset="2"/>
              <a:buChar char="q"/>
            </a:pPr>
            <a:r>
              <a:rPr lang="fr-FR" sz="1000" noProof="0" dirty="0" smtClean="0">
                <a:latin typeface="Bodoni Poster" pitchFamily="18" charset="0"/>
                <a:sym typeface="Symbol"/>
              </a:rPr>
              <a:t>ISO 27002</a:t>
            </a:r>
          </a:p>
          <a:p>
            <a:pPr marL="171450" indent="-171450">
              <a:buFont typeface="Wingdings" panose="05000000000000000000" pitchFamily="2" charset="2"/>
              <a:buChar char="q"/>
            </a:pPr>
            <a:r>
              <a:rPr lang="fr-FR" sz="1000" noProof="0" dirty="0" smtClean="0">
                <a:latin typeface="Bodoni Poster" pitchFamily="18" charset="0"/>
                <a:sym typeface="Symbol"/>
              </a:rPr>
              <a:t>NIST SP800-53</a:t>
            </a:r>
          </a:p>
          <a:p>
            <a:pPr marL="171450" indent="-171450">
              <a:buFont typeface="Wingdings" panose="05000000000000000000" pitchFamily="2" charset="2"/>
              <a:buChar char="q"/>
            </a:pPr>
            <a:r>
              <a:rPr lang="fr-FR" sz="1000" noProof="0" dirty="0" smtClean="0">
                <a:latin typeface="Bodoni Poster" pitchFamily="18" charset="0"/>
                <a:sym typeface="Symbol"/>
              </a:rPr>
              <a:t>EUROCAE ED-202A</a:t>
            </a:r>
          </a:p>
          <a:p>
            <a:pPr marL="171450" indent="-171450">
              <a:buFont typeface="Wingdings" panose="05000000000000000000" pitchFamily="2" charset="2"/>
              <a:buChar char="q"/>
            </a:pPr>
            <a:r>
              <a:rPr lang="fr-FR" sz="1000" noProof="0" dirty="0" smtClean="0">
                <a:latin typeface="Bodoni Poster" pitchFamily="18" charset="0"/>
                <a:sym typeface="Symbol"/>
              </a:rPr>
              <a:t>UE RGPD</a:t>
            </a:r>
            <a:endParaRPr lang="fr-FR" sz="1000" noProof="0" dirty="0">
              <a:latin typeface="Bodoni Poster" pitchFamily="18" charset="0"/>
              <a:sym typeface="Symbol"/>
            </a:endParaRPr>
          </a:p>
        </p:txBody>
      </p:sp>
      <p:cxnSp>
        <p:nvCxnSpPr>
          <p:cNvPr id="22" name="Connecteur droit 21"/>
          <p:cNvCxnSpPr/>
          <p:nvPr userDrawn="1"/>
        </p:nvCxnSpPr>
        <p:spPr>
          <a:xfrm>
            <a:off x="2064296" y="8705056"/>
            <a:ext cx="0" cy="40965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Ellipse 24"/>
          <p:cNvSpPr/>
          <p:nvPr userDrawn="1"/>
        </p:nvSpPr>
        <p:spPr>
          <a:xfrm>
            <a:off x="48072" y="8744802"/>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sp>
        <p:nvSpPr>
          <p:cNvPr id="29" name="ZoneTexte 28"/>
          <p:cNvSpPr txBox="1"/>
          <p:nvPr userDrawn="1"/>
        </p:nvSpPr>
        <p:spPr>
          <a:xfrm>
            <a:off x="3239218" y="485206"/>
            <a:ext cx="4369694"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Missions / activités opérationnelles</a:t>
            </a:r>
            <a:endParaRPr lang="fr-FR" sz="1600" noProof="0" dirty="0">
              <a:latin typeface="Arial" panose="020B0604020202020204" pitchFamily="34" charset="0"/>
              <a:cs typeface="Arial" panose="020B0604020202020204" pitchFamily="34" charset="0"/>
            </a:endParaRPr>
          </a:p>
        </p:txBody>
      </p:sp>
      <p:sp>
        <p:nvSpPr>
          <p:cNvPr id="45" name="Ellipse 44"/>
          <p:cNvSpPr/>
          <p:nvPr userDrawn="1"/>
        </p:nvSpPr>
        <p:spPr>
          <a:xfrm>
            <a:off x="48072" y="2024659"/>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t>
            </a:r>
            <a:endParaRPr lang="fr-FR" sz="1400" b="1" noProof="0" dirty="0"/>
          </a:p>
        </p:txBody>
      </p:sp>
      <p:sp>
        <p:nvSpPr>
          <p:cNvPr id="66" name="ZoneTexte 65"/>
          <p:cNvSpPr txBox="1"/>
          <p:nvPr userDrawn="1"/>
        </p:nvSpPr>
        <p:spPr>
          <a:xfrm>
            <a:off x="8112968" y="5437541"/>
            <a:ext cx="1296145" cy="267766"/>
          </a:xfrm>
          <a:prstGeom prst="rect">
            <a:avLst/>
          </a:prstGeom>
          <a:noFill/>
        </p:spPr>
        <p:txBody>
          <a:bodyPr wrap="square" lIns="128016" tIns="64008" rIns="128016" bIns="64008" rtlCol="0">
            <a:spAutoFit/>
          </a:bodyPr>
          <a:lstStyle/>
          <a:p>
            <a:pPr algn="r"/>
            <a:r>
              <a:rPr lang="fr-FR" sz="900" noProof="0" dirty="0" smtClean="0">
                <a:solidFill>
                  <a:srgbClr val="FF3300"/>
                </a:solidFill>
                <a:latin typeface="Arial" panose="020B0604020202020204" pitchFamily="34" charset="0"/>
                <a:cs typeface="Arial" panose="020B0604020202020204" pitchFamily="34" charset="0"/>
              </a:rPr>
              <a:t>Besoin de sécurité</a:t>
            </a:r>
            <a:endParaRPr lang="fr-FR" sz="900" noProof="0" dirty="0">
              <a:solidFill>
                <a:srgbClr val="FF3300"/>
              </a:solidFill>
              <a:latin typeface="Arial" panose="020B0604020202020204" pitchFamily="34" charset="0"/>
              <a:cs typeface="Arial" panose="020B0604020202020204" pitchFamily="34" charset="0"/>
            </a:endParaRPr>
          </a:p>
        </p:txBody>
      </p:sp>
      <p:sp>
        <p:nvSpPr>
          <p:cNvPr id="67" name="ZoneTexte 66"/>
          <p:cNvSpPr txBox="1"/>
          <p:nvPr userDrawn="1"/>
        </p:nvSpPr>
        <p:spPr>
          <a:xfrm>
            <a:off x="2136304" y="9223525"/>
            <a:ext cx="1769667"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Autres sources:</a:t>
            </a:r>
            <a:endParaRPr lang="fr-FR" sz="1000" noProof="0" dirty="0">
              <a:latin typeface="Arial" panose="020B0604020202020204" pitchFamily="34" charset="0"/>
              <a:cs typeface="Arial" panose="020B0604020202020204" pitchFamily="34" charset="0"/>
            </a:endParaRPr>
          </a:p>
        </p:txBody>
      </p:sp>
      <p:cxnSp>
        <p:nvCxnSpPr>
          <p:cNvPr id="69" name="Connecteur droit 68"/>
          <p:cNvCxnSpPr/>
          <p:nvPr userDrawn="1"/>
        </p:nvCxnSpPr>
        <p:spPr>
          <a:xfrm>
            <a:off x="5520680" y="8738541"/>
            <a:ext cx="0" cy="4063059"/>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70" name="ZoneTexte 69"/>
          <p:cNvSpPr txBox="1"/>
          <p:nvPr userDrawn="1"/>
        </p:nvSpPr>
        <p:spPr>
          <a:xfrm>
            <a:off x="5731708" y="8738541"/>
            <a:ext cx="3597315" cy="338554"/>
          </a:xfrm>
          <a:prstGeom prst="rect">
            <a:avLst/>
          </a:prstGeom>
          <a:noFill/>
        </p:spPr>
        <p:txBody>
          <a:bodyPr wrap="square" rtlCol="0">
            <a:spAutoFit/>
          </a:bodyPr>
          <a:lstStyle/>
          <a:p>
            <a:pPr algn="ctr"/>
            <a:r>
              <a:rPr lang="fr-FR" sz="1600" noProof="0" dirty="0" smtClean="0">
                <a:latin typeface="+mn-lt"/>
              </a:rPr>
              <a:t>Acronymes</a:t>
            </a:r>
            <a:endParaRPr lang="fr-FR" sz="800" noProof="0" dirty="0" smtClean="0">
              <a:latin typeface="+mn-lt"/>
            </a:endParaRPr>
          </a:p>
        </p:txBody>
      </p:sp>
      <p:sp>
        <p:nvSpPr>
          <p:cNvPr id="74" name="ZoneTexte 73"/>
          <p:cNvSpPr txBox="1"/>
          <p:nvPr userDrawn="1"/>
        </p:nvSpPr>
        <p:spPr>
          <a:xfrm>
            <a:off x="336104" y="485206"/>
            <a:ext cx="2880320" cy="318924"/>
          </a:xfrm>
          <a:prstGeom prst="rect">
            <a:avLst/>
          </a:prstGeom>
          <a:noFill/>
        </p:spPr>
        <p:txBody>
          <a:bodyPr wrap="square" lIns="36000" tIns="36000" rIns="36000" bIns="36000" rtlCol="0">
            <a:spAutoFit/>
          </a:bodyPr>
          <a:lstStyle/>
          <a:p>
            <a:pPr algn="ctr"/>
            <a:r>
              <a:rPr lang="fr-FR" sz="1600" noProof="0" dirty="0" smtClean="0">
                <a:latin typeface="Arial" panose="020B0604020202020204" pitchFamily="34" charset="0"/>
                <a:cs typeface="Arial" panose="020B0604020202020204" pitchFamily="34" charset="0"/>
              </a:rPr>
              <a:t>Objectif(s) de l’étude</a:t>
            </a:r>
            <a:endParaRPr lang="fr-FR" sz="1600" noProof="0" dirty="0">
              <a:latin typeface="Arial" panose="020B0604020202020204" pitchFamily="34" charset="0"/>
              <a:cs typeface="Arial" panose="020B0604020202020204" pitchFamily="34" charset="0"/>
            </a:endParaRPr>
          </a:p>
        </p:txBody>
      </p:sp>
      <p:sp>
        <p:nvSpPr>
          <p:cNvPr id="77" name="ZoneTexte 76"/>
          <p:cNvSpPr txBox="1"/>
          <p:nvPr userDrawn="1"/>
        </p:nvSpPr>
        <p:spPr>
          <a:xfrm>
            <a:off x="7608911" y="477513"/>
            <a:ext cx="1970502"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Itérations</a:t>
            </a:r>
            <a:endParaRPr lang="fr-FR" sz="1600" noProof="0" dirty="0">
              <a:latin typeface="Arial" panose="020B0604020202020204" pitchFamily="34" charset="0"/>
              <a:cs typeface="Arial" panose="020B0604020202020204" pitchFamily="34" charset="0"/>
            </a:endParaRPr>
          </a:p>
        </p:txBody>
      </p:sp>
      <p:sp>
        <p:nvSpPr>
          <p:cNvPr id="78" name="ZoneTexte 77"/>
          <p:cNvSpPr txBox="1"/>
          <p:nvPr userDrawn="1"/>
        </p:nvSpPr>
        <p:spPr>
          <a:xfrm>
            <a:off x="7608912" y="928192"/>
            <a:ext cx="1296144" cy="744819"/>
          </a:xfrm>
          <a:prstGeom prst="rect">
            <a:avLst/>
          </a:prstGeom>
          <a:noFill/>
        </p:spPr>
        <p:txBody>
          <a:bodyPr wrap="square" lIns="36000" tIns="64008" rIns="36000" bIns="64008" rtlCol="0">
            <a:spAutoFit/>
          </a:bodyPr>
          <a:lstStyle/>
          <a:p>
            <a:r>
              <a:rPr lang="fr-FR" sz="1000" noProof="0" dirty="0" smtClean="0">
                <a:latin typeface="Arial" panose="020B0604020202020204" pitchFamily="34" charset="0"/>
                <a:cs typeface="Arial" panose="020B0604020202020204" pitchFamily="34" charset="0"/>
              </a:rPr>
              <a:t>Cycle stratégique:</a:t>
            </a:r>
          </a:p>
          <a:p>
            <a:endParaRPr lang="fr-FR" sz="1000" noProof="0" dirty="0" smtClean="0">
              <a:latin typeface="Arial" panose="020B0604020202020204" pitchFamily="34" charset="0"/>
              <a:cs typeface="Arial" panose="020B0604020202020204" pitchFamily="34" charset="0"/>
            </a:endParaRPr>
          </a:p>
          <a:p>
            <a:endParaRPr lang="fr-FR" sz="1000" noProof="0" dirty="0" smtClean="0">
              <a:latin typeface="Arial" panose="020B0604020202020204" pitchFamily="34" charset="0"/>
              <a:cs typeface="Arial" panose="020B0604020202020204" pitchFamily="34" charset="0"/>
            </a:endParaRPr>
          </a:p>
          <a:p>
            <a:r>
              <a:rPr lang="fr-FR" sz="1000" noProof="0" dirty="0" smtClean="0">
                <a:latin typeface="Arial" panose="020B0604020202020204" pitchFamily="34" charset="0"/>
                <a:cs typeface="Arial" panose="020B0604020202020204" pitchFamily="34" charset="0"/>
              </a:rPr>
              <a:t>Cycle opérationnel:</a:t>
            </a:r>
            <a:endParaRPr lang="fr-FR" sz="1000" noProof="0" dirty="0">
              <a:latin typeface="Arial" panose="020B0604020202020204" pitchFamily="34" charset="0"/>
              <a:cs typeface="Arial" panose="020B0604020202020204" pitchFamily="34" charset="0"/>
            </a:endParaRPr>
          </a:p>
        </p:txBody>
      </p:sp>
      <p:cxnSp>
        <p:nvCxnSpPr>
          <p:cNvPr id="79" name="Connecteur droit 78"/>
          <p:cNvCxnSpPr/>
          <p:nvPr userDrawn="1"/>
        </p:nvCxnSpPr>
        <p:spPr>
          <a:xfrm>
            <a:off x="7608912" y="601739"/>
            <a:ext cx="0" cy="1296610"/>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37" name="Image 36"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38" name="ZoneTexte 37"/>
          <p:cNvSpPr txBox="1"/>
          <p:nvPr userDrawn="1"/>
        </p:nvSpPr>
        <p:spPr>
          <a:xfrm>
            <a:off x="9270293" y="4960640"/>
            <a:ext cx="277640" cy="1323439"/>
          </a:xfrm>
          <a:prstGeom prst="rect">
            <a:avLst/>
          </a:prstGeom>
          <a:noFill/>
        </p:spPr>
        <p:txBody>
          <a:bodyPr wrap="none" rtlCol="0">
            <a:spAutoFit/>
          </a:bodyPr>
          <a:lstStyle/>
          <a:p>
            <a:pPr algn="ctr"/>
            <a:r>
              <a:rPr lang="fr-FR" sz="1000" noProof="0" dirty="0" smtClean="0">
                <a:latin typeface="+mn-lt"/>
                <a:cs typeface="Aharoni" panose="02010803020104030203" pitchFamily="2" charset="-79"/>
              </a:rPr>
              <a:t>D</a:t>
            </a:r>
          </a:p>
          <a:p>
            <a:pPr algn="ctr"/>
            <a:r>
              <a:rPr lang="fr-FR" sz="1000" noProof="0" dirty="0" smtClean="0">
                <a:latin typeface="+mn-lt"/>
                <a:cs typeface="Aharoni" panose="02010803020104030203" pitchFamily="2" charset="-79"/>
              </a:rPr>
              <a:t>I</a:t>
            </a:r>
          </a:p>
          <a:p>
            <a:pPr algn="ctr"/>
            <a:endParaRPr lang="fr-FR" sz="1000" noProof="0" dirty="0" smtClean="0">
              <a:latin typeface="+mn-lt"/>
              <a:cs typeface="Aharoni" panose="02010803020104030203" pitchFamily="2" charset="-79"/>
            </a:endParaRPr>
          </a:p>
          <a:p>
            <a:pPr algn="ctr"/>
            <a:endParaRPr lang="fr-FR" sz="1000" noProof="0" dirty="0" smtClean="0">
              <a:latin typeface="+mn-lt"/>
              <a:cs typeface="Aharoni" panose="02010803020104030203" pitchFamily="2" charset="-79"/>
            </a:endParaRPr>
          </a:p>
          <a:p>
            <a:pPr algn="ctr"/>
            <a:r>
              <a:rPr lang="fr-FR" sz="1000" noProof="0" dirty="0" smtClean="0">
                <a:latin typeface="+mn-lt"/>
                <a:cs typeface="Aharoni" panose="02010803020104030203" pitchFamily="2" charset="-79"/>
              </a:rPr>
              <a:t>D</a:t>
            </a:r>
            <a:br>
              <a:rPr lang="fr-FR" sz="1000" noProof="0" dirty="0" smtClean="0">
                <a:latin typeface="+mn-lt"/>
                <a:cs typeface="Aharoni" panose="02010803020104030203" pitchFamily="2" charset="-79"/>
              </a:rPr>
            </a:br>
            <a:r>
              <a:rPr lang="fr-FR" sz="1000" noProof="0" dirty="0" smtClean="0">
                <a:latin typeface="+mn-lt"/>
                <a:cs typeface="Aharoni" panose="02010803020104030203" pitchFamily="2" charset="-79"/>
              </a:rPr>
              <a:t>I</a:t>
            </a:r>
          </a:p>
          <a:p>
            <a:pPr algn="ctr"/>
            <a:r>
              <a:rPr lang="fr-FR" sz="1000" noProof="0" dirty="0" smtClean="0">
                <a:latin typeface="+mn-lt"/>
                <a:cs typeface="Aharoni" panose="02010803020104030203" pitchFamily="2" charset="-79"/>
              </a:rPr>
              <a:t>C</a:t>
            </a:r>
          </a:p>
          <a:p>
            <a:pPr algn="ctr"/>
            <a:r>
              <a:rPr lang="fr-FR" sz="1000" noProof="0" dirty="0" smtClean="0">
                <a:latin typeface="+mn-lt"/>
                <a:cs typeface="Aharoni" panose="02010803020104030203" pitchFamily="2" charset="-79"/>
              </a:rPr>
              <a:t>P</a:t>
            </a:r>
            <a:endParaRPr lang="fr-FR" sz="1000" noProof="0" dirty="0">
              <a:latin typeface="+mn-lt"/>
              <a:cs typeface="Aharoni" panose="02010803020104030203" pitchFamily="2" charset="-79"/>
            </a:endParaRPr>
          </a:p>
        </p:txBody>
      </p:sp>
      <p:sp>
        <p:nvSpPr>
          <p:cNvPr id="40" name="ZoneTexte 39"/>
          <p:cNvSpPr txBox="1"/>
          <p:nvPr userDrawn="1"/>
        </p:nvSpPr>
        <p:spPr>
          <a:xfrm>
            <a:off x="27508" y="9223525"/>
            <a:ext cx="16767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Normes, standards:</a:t>
            </a:r>
            <a:endParaRPr lang="fr-FR" sz="10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954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b_Périmètre métier et technique (2)">
    <p:spTree>
      <p:nvGrpSpPr>
        <p:cNvPr id="1" name=""/>
        <p:cNvGrpSpPr/>
        <p:nvPr/>
      </p:nvGrpSpPr>
      <p:grpSpPr>
        <a:xfrm>
          <a:off x="0" y="0"/>
          <a:ext cx="0" cy="0"/>
          <a:chOff x="0" y="0"/>
          <a:chExt cx="0" cy="0"/>
        </a:xfrm>
      </p:grpSpPr>
      <p:sp>
        <p:nvSpPr>
          <p:cNvPr id="7" name="ZoneTexte 6"/>
          <p:cNvSpPr txBox="1"/>
          <p:nvPr userDrawn="1"/>
        </p:nvSpPr>
        <p:spPr>
          <a:xfrm>
            <a:off x="655096" y="2009473"/>
            <a:ext cx="7457872" cy="338554"/>
          </a:xfrm>
          <a:prstGeom prst="rect">
            <a:avLst/>
          </a:prstGeom>
          <a:noFill/>
        </p:spPr>
        <p:txBody>
          <a:bodyPr wrap="square" rtlCol="0">
            <a:spAutoFit/>
          </a:bodyPr>
          <a:lstStyle/>
          <a:p>
            <a:pPr algn="l"/>
            <a:r>
              <a:rPr lang="fr-FR" sz="1600" noProof="0" dirty="0" smtClean="0">
                <a:latin typeface="Arial" panose="020B0604020202020204" pitchFamily="34" charset="0"/>
                <a:cs typeface="Arial" panose="020B0604020202020204" pitchFamily="34" charset="0"/>
              </a:rPr>
              <a:t>Dépositaires</a:t>
            </a:r>
            <a:r>
              <a:rPr lang="fr-FR" sz="1600" baseline="0" noProof="0" dirty="0" smtClean="0">
                <a:latin typeface="Arial" panose="020B0604020202020204" pitchFamily="34" charset="0"/>
                <a:cs typeface="Arial" panose="020B0604020202020204" pitchFamily="34" charset="0"/>
              </a:rPr>
              <a:t> des valeurs métier</a:t>
            </a:r>
            <a:endParaRPr lang="fr-FR" sz="900" noProof="0" dirty="0">
              <a:latin typeface="Arial" panose="020B0604020202020204" pitchFamily="34" charset="0"/>
              <a:cs typeface="Arial" panose="020B0604020202020204" pitchFamily="34" charset="0"/>
            </a:endParaRPr>
          </a:p>
        </p:txBody>
      </p:sp>
      <p:sp>
        <p:nvSpPr>
          <p:cNvPr id="8"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Périmètre métier et technique</a:t>
            </a:r>
            <a:endParaRPr lang="fr-FR" sz="700" b="1" noProof="0" dirty="0">
              <a:latin typeface="Arial" panose="020B0604020202020204" pitchFamily="34" charset="0"/>
              <a:cs typeface="Arial" panose="020B0604020202020204" pitchFamily="34" charset="0"/>
            </a:endParaRPr>
          </a:p>
        </p:txBody>
      </p:sp>
      <p:sp>
        <p:nvSpPr>
          <p:cNvPr id="9" name="Rectangle 8"/>
          <p:cNvSpPr/>
          <p:nvPr userDrawn="1"/>
        </p:nvSpPr>
        <p:spPr>
          <a:xfrm>
            <a:off x="8491" y="510325"/>
            <a:ext cx="9570922" cy="12291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10" name="Connecteur droit 9"/>
          <p:cNvCxnSpPr/>
          <p:nvPr userDrawn="1"/>
        </p:nvCxnSpPr>
        <p:spPr>
          <a:xfrm>
            <a:off x="-23936" y="1975420"/>
            <a:ext cx="95724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11" name="Ellipse 10"/>
          <p:cNvSpPr/>
          <p:nvPr userDrawn="1"/>
        </p:nvSpPr>
        <p:spPr>
          <a:xfrm>
            <a:off x="39451" y="54633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15" name="Connecteur droit avec flèche 14"/>
          <p:cNvCxnSpPr/>
          <p:nvPr userDrawn="1"/>
        </p:nvCxnSpPr>
        <p:spPr>
          <a:xfrm>
            <a:off x="225808" y="7756402"/>
            <a:ext cx="9229132" cy="0"/>
          </a:xfrm>
          <a:prstGeom prst="straightConnector1">
            <a:avLst/>
          </a:prstGeom>
          <a:ln>
            <a:gradFill flip="none" rotWithShape="1">
              <a:gsLst>
                <a:gs pos="0">
                  <a:srgbClr val="92D050"/>
                </a:gs>
                <a:gs pos="50000">
                  <a:srgbClr val="FFC000"/>
                </a:gs>
                <a:gs pos="100000">
                  <a:srgbClr val="FF0000"/>
                </a:gs>
              </a:gsLst>
              <a:lin ang="0" scaled="1"/>
              <a:tileRect/>
            </a:gradFill>
            <a:tailEnd type="arrow"/>
          </a:ln>
        </p:spPr>
        <p:style>
          <a:lnRef idx="2">
            <a:schemeClr val="accent2"/>
          </a:lnRef>
          <a:fillRef idx="0">
            <a:schemeClr val="accent2"/>
          </a:fillRef>
          <a:effectRef idx="1">
            <a:schemeClr val="accent2"/>
          </a:effectRef>
          <a:fontRef idx="minor">
            <a:schemeClr val="tx1"/>
          </a:fontRef>
        </p:style>
      </p:cxnSp>
      <p:cxnSp>
        <p:nvCxnSpPr>
          <p:cNvPr id="19" name="Connecteur droit 18"/>
          <p:cNvCxnSpPr/>
          <p:nvPr userDrawn="1"/>
        </p:nvCxnSpPr>
        <p:spPr>
          <a:xfrm>
            <a:off x="-23936" y="10537518"/>
            <a:ext cx="95724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35696" y="10555615"/>
            <a:ext cx="5469284" cy="477054"/>
          </a:xfrm>
          <a:prstGeom prst="rect">
            <a:avLst/>
          </a:prstGeom>
          <a:noFill/>
        </p:spPr>
        <p:txBody>
          <a:bodyPr wrap="square" rtlCol="0">
            <a:spAutoFit/>
          </a:bodyPr>
          <a:lstStyle/>
          <a:p>
            <a:pPr algn="r"/>
            <a:r>
              <a:rPr lang="fr-FR" sz="1600" noProof="0" dirty="0" smtClean="0">
                <a:latin typeface="+mn-lt"/>
              </a:rPr>
              <a:t>Référentiels de sécurité</a:t>
            </a:r>
          </a:p>
          <a:p>
            <a:pPr algn="r"/>
            <a:r>
              <a:rPr lang="fr-FR" sz="900" noProof="0" dirty="0" smtClean="0">
                <a:latin typeface="+mn-lt"/>
              </a:rPr>
              <a:t>(i.e., normes applicables, éventuellement avec limitations)</a:t>
            </a:r>
          </a:p>
        </p:txBody>
      </p:sp>
      <p:sp>
        <p:nvSpPr>
          <p:cNvPr id="21" name="ZoneTexte 20"/>
          <p:cNvSpPr txBox="1"/>
          <p:nvPr userDrawn="1"/>
        </p:nvSpPr>
        <p:spPr>
          <a:xfrm>
            <a:off x="62311" y="11324868"/>
            <a:ext cx="2118278" cy="1360372"/>
          </a:xfrm>
          <a:prstGeom prst="rect">
            <a:avLst/>
          </a:prstGeom>
          <a:noFill/>
        </p:spPr>
        <p:txBody>
          <a:bodyPr wrap="square" lIns="128016" tIns="64008" rIns="128016" bIns="64008" rtlCol="0">
            <a:spAutoFit/>
          </a:bodyPr>
          <a:lstStyle/>
          <a:p>
            <a:pPr marL="171450" indent="-171450">
              <a:buFont typeface="Wingdings" panose="05000000000000000000" pitchFamily="2" charset="2"/>
              <a:buChar char="q"/>
            </a:pPr>
            <a:r>
              <a:rPr lang="fr-FR" sz="1000" noProof="0" dirty="0" smtClean="0">
                <a:latin typeface="Bodoni Poster" pitchFamily="18" charset="0"/>
                <a:sym typeface="Symbol"/>
              </a:rPr>
              <a:t>ANSSI hygiène de base</a:t>
            </a:r>
          </a:p>
          <a:p>
            <a:pPr marL="171450" indent="-171450">
              <a:buFont typeface="Wingdings" panose="05000000000000000000" pitchFamily="2" charset="2"/>
              <a:buChar char="q"/>
            </a:pPr>
            <a:r>
              <a:rPr lang="fr-FR" sz="1000" noProof="0" dirty="0" smtClean="0">
                <a:latin typeface="Bodoni Poster" pitchFamily="18" charset="0"/>
                <a:sym typeface="Symbol"/>
              </a:rPr>
              <a:t>ANSSI PSSIE</a:t>
            </a:r>
          </a:p>
          <a:p>
            <a:pPr marL="171450" indent="-171450">
              <a:buFont typeface="Wingdings" panose="05000000000000000000" pitchFamily="2" charset="2"/>
              <a:buChar char="q"/>
            </a:pPr>
            <a:r>
              <a:rPr lang="fr-FR" sz="1000" noProof="0" dirty="0" smtClean="0">
                <a:latin typeface="Bodoni Poster" pitchFamily="18" charset="0"/>
                <a:sym typeface="Symbol"/>
              </a:rPr>
              <a:t>CIS </a:t>
            </a:r>
            <a:r>
              <a:rPr lang="fr-FR" sz="1000" noProof="0" dirty="0" err="1" smtClean="0">
                <a:latin typeface="Bodoni Poster" pitchFamily="18" charset="0"/>
                <a:sym typeface="Symbol"/>
              </a:rPr>
              <a:t>Controls</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ISA/IEC 62443-3-3</a:t>
            </a:r>
          </a:p>
          <a:p>
            <a:pPr marL="171450" indent="-171450">
              <a:buFont typeface="Wingdings" panose="05000000000000000000" pitchFamily="2" charset="2"/>
              <a:buChar char="q"/>
            </a:pPr>
            <a:r>
              <a:rPr lang="fr-FR" sz="1000" noProof="0" dirty="0" smtClean="0">
                <a:latin typeface="Bodoni Poster" pitchFamily="18" charset="0"/>
                <a:sym typeface="Symbol"/>
              </a:rPr>
              <a:t>ISO 27002</a:t>
            </a:r>
          </a:p>
          <a:p>
            <a:pPr marL="171450" indent="-171450">
              <a:buFont typeface="Wingdings" panose="05000000000000000000" pitchFamily="2" charset="2"/>
              <a:buChar char="q"/>
            </a:pPr>
            <a:r>
              <a:rPr lang="fr-FR" sz="1000" noProof="0" dirty="0" smtClean="0">
                <a:latin typeface="Bodoni Poster" pitchFamily="18" charset="0"/>
                <a:sym typeface="Symbol"/>
              </a:rPr>
              <a:t>NIST SP800-53</a:t>
            </a:r>
          </a:p>
          <a:p>
            <a:pPr marL="171450" indent="-171450">
              <a:buFont typeface="Wingdings" panose="05000000000000000000" pitchFamily="2" charset="2"/>
              <a:buChar char="q"/>
            </a:pPr>
            <a:r>
              <a:rPr lang="fr-FR" sz="1000" noProof="0" dirty="0" smtClean="0">
                <a:latin typeface="Bodoni Poster" pitchFamily="18" charset="0"/>
                <a:sym typeface="Symbol"/>
              </a:rPr>
              <a:t>EUROCAE ED-202A</a:t>
            </a:r>
          </a:p>
          <a:p>
            <a:pPr marL="171450" indent="-171450">
              <a:buFont typeface="Wingdings" panose="05000000000000000000" pitchFamily="2" charset="2"/>
              <a:buChar char="q"/>
            </a:pPr>
            <a:r>
              <a:rPr lang="fr-FR" sz="1000" noProof="0" dirty="0" smtClean="0">
                <a:latin typeface="Bodoni Poster" pitchFamily="18" charset="0"/>
                <a:sym typeface="Symbol"/>
              </a:rPr>
              <a:t>UE RGPD</a:t>
            </a:r>
            <a:endParaRPr lang="fr-FR" sz="1000" noProof="0" dirty="0">
              <a:latin typeface="Bodoni Poster" pitchFamily="18" charset="0"/>
              <a:sym typeface="Symbol"/>
            </a:endParaRPr>
          </a:p>
        </p:txBody>
      </p:sp>
      <p:cxnSp>
        <p:nvCxnSpPr>
          <p:cNvPr id="22" name="Connecteur droit 21"/>
          <p:cNvCxnSpPr/>
          <p:nvPr userDrawn="1"/>
        </p:nvCxnSpPr>
        <p:spPr>
          <a:xfrm flipH="1">
            <a:off x="2064296" y="11197564"/>
            <a:ext cx="3506" cy="16040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Ellipse 24"/>
          <p:cNvSpPr/>
          <p:nvPr userDrawn="1"/>
        </p:nvSpPr>
        <p:spPr>
          <a:xfrm>
            <a:off x="39451" y="5106467"/>
            <a:ext cx="584685"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2b</a:t>
            </a:r>
            <a:endParaRPr lang="fr-FR" sz="1400" b="1" noProof="0" dirty="0"/>
          </a:p>
        </p:txBody>
      </p:sp>
      <p:sp>
        <p:nvSpPr>
          <p:cNvPr id="29" name="ZoneTexte 28"/>
          <p:cNvSpPr txBox="1"/>
          <p:nvPr userDrawn="1"/>
        </p:nvSpPr>
        <p:spPr>
          <a:xfrm>
            <a:off x="367064" y="485207"/>
            <a:ext cx="4001488" cy="375487"/>
          </a:xfrm>
          <a:prstGeom prst="rect">
            <a:avLst/>
          </a:prstGeom>
          <a:noFill/>
        </p:spPr>
        <p:txBody>
          <a:bodyPr wrap="square" lIns="128016" tIns="64008" rIns="128016" bIns="64008" rtlCol="0">
            <a:spAutoFit/>
          </a:bodyPr>
          <a:lstStyle/>
          <a:p>
            <a:pPr algn="l"/>
            <a:r>
              <a:rPr lang="fr-FR" sz="1600" noProof="0" dirty="0" smtClean="0">
                <a:latin typeface="Arial" panose="020B0604020202020204" pitchFamily="34" charset="0"/>
                <a:cs typeface="Arial" panose="020B0604020202020204" pitchFamily="34" charset="0"/>
              </a:rPr>
              <a:t>Missions</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 activités opérationnelles</a:t>
            </a:r>
            <a:endParaRPr lang="fr-FR" sz="1600" noProof="0" dirty="0">
              <a:latin typeface="Arial" panose="020B0604020202020204" pitchFamily="34" charset="0"/>
              <a:cs typeface="Arial" panose="020B0604020202020204" pitchFamily="34" charset="0"/>
            </a:endParaRPr>
          </a:p>
        </p:txBody>
      </p:sp>
      <p:sp>
        <p:nvSpPr>
          <p:cNvPr id="45" name="Ellipse 44"/>
          <p:cNvSpPr/>
          <p:nvPr userDrawn="1"/>
        </p:nvSpPr>
        <p:spPr>
          <a:xfrm>
            <a:off x="39451" y="2024659"/>
            <a:ext cx="584685"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a:t>
            </a:r>
            <a:endParaRPr lang="fr-FR" sz="1400" b="1" noProof="0" dirty="0"/>
          </a:p>
        </p:txBody>
      </p:sp>
      <p:sp>
        <p:nvSpPr>
          <p:cNvPr id="66" name="ZoneTexte 65"/>
          <p:cNvSpPr txBox="1"/>
          <p:nvPr userDrawn="1"/>
        </p:nvSpPr>
        <p:spPr>
          <a:xfrm>
            <a:off x="8112968" y="7751553"/>
            <a:ext cx="1296145" cy="267766"/>
          </a:xfrm>
          <a:prstGeom prst="rect">
            <a:avLst/>
          </a:prstGeom>
          <a:noFill/>
        </p:spPr>
        <p:txBody>
          <a:bodyPr wrap="square" lIns="128016" tIns="64008" rIns="128016" bIns="64008" rtlCol="0">
            <a:spAutoFit/>
          </a:bodyPr>
          <a:lstStyle/>
          <a:p>
            <a:pPr algn="r"/>
            <a:r>
              <a:rPr lang="fr-FR" sz="900" noProof="0" dirty="0" smtClean="0">
                <a:solidFill>
                  <a:srgbClr val="FF3300"/>
                </a:solidFill>
                <a:latin typeface="Arial" panose="020B0604020202020204" pitchFamily="34" charset="0"/>
                <a:cs typeface="Arial" panose="020B0604020202020204" pitchFamily="34" charset="0"/>
              </a:rPr>
              <a:t>Besoin de sécurité</a:t>
            </a:r>
            <a:endParaRPr lang="fr-FR" sz="900" noProof="0" dirty="0">
              <a:solidFill>
                <a:srgbClr val="FF3300"/>
              </a:solidFill>
              <a:latin typeface="Arial" panose="020B0604020202020204" pitchFamily="34" charset="0"/>
              <a:cs typeface="Arial" panose="020B0604020202020204" pitchFamily="34" charset="0"/>
            </a:endParaRPr>
          </a:p>
        </p:txBody>
      </p:sp>
      <p:sp>
        <p:nvSpPr>
          <p:cNvPr id="67" name="ZoneTexte 66"/>
          <p:cNvSpPr txBox="1"/>
          <p:nvPr userDrawn="1"/>
        </p:nvSpPr>
        <p:spPr>
          <a:xfrm>
            <a:off x="2136304" y="11055987"/>
            <a:ext cx="1769667"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Autres sources:</a:t>
            </a:r>
            <a:endParaRPr lang="fr-FR" sz="1000" noProof="0" dirty="0">
              <a:latin typeface="Arial" panose="020B0604020202020204" pitchFamily="34" charset="0"/>
              <a:cs typeface="Arial" panose="020B0604020202020204" pitchFamily="34" charset="0"/>
            </a:endParaRPr>
          </a:p>
        </p:txBody>
      </p:sp>
      <p:sp>
        <p:nvSpPr>
          <p:cNvPr id="68" name="ZoneTexte 67"/>
          <p:cNvSpPr txBox="1"/>
          <p:nvPr userDrawn="1"/>
        </p:nvSpPr>
        <p:spPr>
          <a:xfrm>
            <a:off x="27508" y="11055987"/>
            <a:ext cx="16767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Sources:</a:t>
            </a:r>
            <a:endParaRPr lang="fr-FR" sz="1000" noProof="0" dirty="0">
              <a:latin typeface="Arial" panose="020B0604020202020204" pitchFamily="34" charset="0"/>
              <a:cs typeface="Arial" panose="020B0604020202020204" pitchFamily="34" charset="0"/>
            </a:endParaRPr>
          </a:p>
        </p:txBody>
      </p:sp>
      <p:cxnSp>
        <p:nvCxnSpPr>
          <p:cNvPr id="69" name="Connecteur droit 68"/>
          <p:cNvCxnSpPr/>
          <p:nvPr userDrawn="1"/>
        </p:nvCxnSpPr>
        <p:spPr>
          <a:xfrm>
            <a:off x="5520680" y="10554090"/>
            <a:ext cx="0" cy="224751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70" name="ZoneTexte 69"/>
          <p:cNvSpPr txBox="1"/>
          <p:nvPr userDrawn="1"/>
        </p:nvSpPr>
        <p:spPr>
          <a:xfrm>
            <a:off x="5731708" y="10571003"/>
            <a:ext cx="3597315" cy="338554"/>
          </a:xfrm>
          <a:prstGeom prst="rect">
            <a:avLst/>
          </a:prstGeom>
          <a:noFill/>
        </p:spPr>
        <p:txBody>
          <a:bodyPr wrap="square" rtlCol="0">
            <a:spAutoFit/>
          </a:bodyPr>
          <a:lstStyle/>
          <a:p>
            <a:pPr algn="ctr"/>
            <a:r>
              <a:rPr lang="fr-FR" sz="1600" noProof="0" dirty="0" smtClean="0">
                <a:latin typeface="+mn-lt"/>
              </a:rPr>
              <a:t>Acronymes</a:t>
            </a:r>
            <a:endParaRPr lang="fr-FR" sz="800" noProof="0" dirty="0" smtClean="0">
              <a:latin typeface="+mn-lt"/>
            </a:endParaRPr>
          </a:p>
        </p:txBody>
      </p:sp>
      <p:sp>
        <p:nvSpPr>
          <p:cNvPr id="38" name="Ellipse 37"/>
          <p:cNvSpPr/>
          <p:nvPr userDrawn="1"/>
        </p:nvSpPr>
        <p:spPr>
          <a:xfrm>
            <a:off x="39451" y="10599963"/>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cxnSp>
        <p:nvCxnSpPr>
          <p:cNvPr id="40" name="Connecteur droit 39"/>
          <p:cNvCxnSpPr/>
          <p:nvPr userDrawn="1"/>
        </p:nvCxnSpPr>
        <p:spPr>
          <a:xfrm>
            <a:off x="7347" y="5032648"/>
            <a:ext cx="95724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41" name="ZoneTexte 40"/>
          <p:cNvSpPr txBox="1"/>
          <p:nvPr userDrawn="1"/>
        </p:nvSpPr>
        <p:spPr>
          <a:xfrm>
            <a:off x="655096" y="5048297"/>
            <a:ext cx="4721568" cy="477054"/>
          </a:xfrm>
          <a:prstGeom prst="rect">
            <a:avLst/>
          </a:prstGeom>
          <a:noFill/>
        </p:spPr>
        <p:txBody>
          <a:bodyPr wrap="square" rtlCol="0">
            <a:spAutoFit/>
          </a:bodyPr>
          <a:lstStyle/>
          <a:p>
            <a:pPr algn="l"/>
            <a:r>
              <a:rPr lang="fr-FR" sz="1600" noProof="0" dirty="0" smtClean="0">
                <a:latin typeface="Arial" panose="020B0604020202020204" pitchFamily="34" charset="0"/>
                <a:cs typeface="Arial" panose="020B0604020202020204" pitchFamily="34" charset="0"/>
              </a:rPr>
              <a:t>Valeurs métier</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et besoins de sécurité</a:t>
            </a:r>
          </a:p>
          <a:p>
            <a:pPr algn="ctr"/>
            <a:r>
              <a:rPr lang="fr-FR" sz="900" noProof="0" dirty="0" smtClean="0">
                <a:latin typeface="Arial" panose="020B0604020202020204" pitchFamily="34" charset="0"/>
                <a:cs typeface="Arial" panose="020B0604020202020204" pitchFamily="34" charset="0"/>
              </a:rPr>
              <a:t>(5 à 10 valeurs métier ;</a:t>
            </a:r>
            <a:r>
              <a:rPr lang="fr-FR" sz="900" baseline="0" noProof="0" dirty="0" smtClean="0">
                <a:latin typeface="Arial" panose="020B0604020202020204" pitchFamily="34" charset="0"/>
                <a:cs typeface="Arial" panose="020B0604020202020204" pitchFamily="34" charset="0"/>
              </a:rPr>
              <a:t> </a:t>
            </a:r>
            <a:r>
              <a:rPr lang="fr-FR" sz="900" noProof="0" dirty="0" smtClean="0">
                <a:latin typeface="Arial" panose="020B0604020202020204" pitchFamily="34" charset="0"/>
                <a:cs typeface="Arial" panose="020B0604020202020204" pitchFamily="34" charset="0"/>
              </a:rPr>
              <a:t>confidentialité / C, intégrité / I , disponibilité / D, et vie privée / P)</a:t>
            </a:r>
            <a:endParaRPr lang="fr-FR" sz="900" noProof="0" dirty="0">
              <a:latin typeface="Arial" panose="020B0604020202020204" pitchFamily="34" charset="0"/>
              <a:cs typeface="Arial" panose="020B0604020202020204" pitchFamily="34" charset="0"/>
            </a:endParaRPr>
          </a:p>
        </p:txBody>
      </p:sp>
      <p:sp>
        <p:nvSpPr>
          <p:cNvPr id="33" name="ZoneTexte 32"/>
          <p:cNvSpPr txBox="1"/>
          <p:nvPr userDrawn="1"/>
        </p:nvSpPr>
        <p:spPr>
          <a:xfrm>
            <a:off x="81792" y="7773830"/>
            <a:ext cx="183848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Informations</a:t>
            </a:r>
            <a:r>
              <a:rPr lang="fr-FR" sz="1000" baseline="0" noProof="0" dirty="0" smtClean="0">
                <a:latin typeface="Arial" panose="020B0604020202020204" pitchFamily="34" charset="0"/>
                <a:cs typeface="Arial" panose="020B0604020202020204" pitchFamily="34" charset="0"/>
              </a:rPr>
              <a:t> / d</a:t>
            </a:r>
            <a:r>
              <a:rPr lang="fr-FR" sz="1000" noProof="0" dirty="0" smtClean="0">
                <a:latin typeface="Arial" panose="020B0604020202020204" pitchFamily="34" charset="0"/>
                <a:cs typeface="Arial" panose="020B0604020202020204" pitchFamily="34" charset="0"/>
              </a:rPr>
              <a:t>onnées</a:t>
            </a:r>
            <a:endParaRPr lang="fr-FR" sz="1000" noProof="0" dirty="0">
              <a:latin typeface="Arial" panose="020B0604020202020204" pitchFamily="34" charset="0"/>
              <a:cs typeface="Arial" panose="020B0604020202020204" pitchFamily="34" charset="0"/>
            </a:endParaRPr>
          </a:p>
        </p:txBody>
      </p:sp>
      <p:sp>
        <p:nvSpPr>
          <p:cNvPr id="34" name="ZoneTexte 33"/>
          <p:cNvSpPr txBox="1"/>
          <p:nvPr userDrawn="1"/>
        </p:nvSpPr>
        <p:spPr>
          <a:xfrm>
            <a:off x="77264" y="7490676"/>
            <a:ext cx="21310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Fonctions /</a:t>
            </a:r>
            <a:r>
              <a:rPr lang="fr-FR" sz="1000" baseline="0" noProof="0" dirty="0" smtClean="0">
                <a:latin typeface="Arial" panose="020B0604020202020204" pitchFamily="34" charset="0"/>
                <a:cs typeface="Arial" panose="020B0604020202020204" pitchFamily="34" charset="0"/>
              </a:rPr>
              <a:t> p</a:t>
            </a:r>
            <a:r>
              <a:rPr lang="fr-FR" sz="1000" noProof="0" dirty="0" smtClean="0">
                <a:latin typeface="Arial" panose="020B0604020202020204" pitchFamily="34" charset="0"/>
                <a:cs typeface="Arial" panose="020B0604020202020204" pitchFamily="34" charset="0"/>
              </a:rPr>
              <a:t>rocessus / services</a:t>
            </a:r>
            <a:endParaRPr lang="fr-FR" sz="1000" noProof="0" dirty="0">
              <a:latin typeface="Arial" panose="020B0604020202020204" pitchFamily="34" charset="0"/>
              <a:cs typeface="Arial" panose="020B0604020202020204" pitchFamily="34" charset="0"/>
            </a:endParaRPr>
          </a:p>
        </p:txBody>
      </p:sp>
      <p:sp>
        <p:nvSpPr>
          <p:cNvPr id="27" name="ZoneTexte 26"/>
          <p:cNvSpPr txBox="1"/>
          <p:nvPr userDrawn="1"/>
        </p:nvSpPr>
        <p:spPr>
          <a:xfrm>
            <a:off x="9270293" y="7309609"/>
            <a:ext cx="277640" cy="1323439"/>
          </a:xfrm>
          <a:prstGeom prst="rect">
            <a:avLst/>
          </a:prstGeom>
          <a:noFill/>
        </p:spPr>
        <p:txBody>
          <a:bodyPr wrap="none" rtlCol="0">
            <a:spAutoFit/>
          </a:bodyPr>
          <a:lstStyle/>
          <a:p>
            <a:pPr algn="ctr"/>
            <a:r>
              <a:rPr lang="fr-FR" sz="1000" noProof="0" dirty="0" smtClean="0">
                <a:latin typeface="+mn-lt"/>
                <a:cs typeface="Aharoni" panose="02010803020104030203" pitchFamily="2" charset="-79"/>
              </a:rPr>
              <a:t>D</a:t>
            </a:r>
          </a:p>
          <a:p>
            <a:pPr algn="ctr"/>
            <a:r>
              <a:rPr lang="fr-FR" sz="1000" noProof="0" dirty="0" smtClean="0">
                <a:latin typeface="+mn-lt"/>
                <a:cs typeface="Aharoni" panose="02010803020104030203" pitchFamily="2" charset="-79"/>
              </a:rPr>
              <a:t>I</a:t>
            </a:r>
          </a:p>
          <a:p>
            <a:pPr algn="ctr"/>
            <a:endParaRPr lang="fr-FR" sz="1000" noProof="0" dirty="0" smtClean="0">
              <a:latin typeface="+mn-lt"/>
              <a:cs typeface="Aharoni" panose="02010803020104030203" pitchFamily="2" charset="-79"/>
            </a:endParaRPr>
          </a:p>
          <a:p>
            <a:pPr algn="ctr"/>
            <a:endParaRPr lang="fr-FR" sz="1000" noProof="0" dirty="0" smtClean="0">
              <a:latin typeface="+mn-lt"/>
              <a:cs typeface="Aharoni" panose="02010803020104030203" pitchFamily="2" charset="-79"/>
            </a:endParaRPr>
          </a:p>
          <a:p>
            <a:pPr algn="ctr"/>
            <a:r>
              <a:rPr lang="fr-FR" sz="1000" noProof="0" dirty="0" smtClean="0">
                <a:latin typeface="+mn-lt"/>
                <a:cs typeface="Aharoni" panose="02010803020104030203" pitchFamily="2" charset="-79"/>
              </a:rPr>
              <a:t>D</a:t>
            </a:r>
            <a:br>
              <a:rPr lang="fr-FR" sz="1000" noProof="0" dirty="0" smtClean="0">
                <a:latin typeface="+mn-lt"/>
                <a:cs typeface="Aharoni" panose="02010803020104030203" pitchFamily="2" charset="-79"/>
              </a:rPr>
            </a:br>
            <a:r>
              <a:rPr lang="fr-FR" sz="1000" noProof="0" dirty="0" smtClean="0">
                <a:latin typeface="+mn-lt"/>
                <a:cs typeface="Aharoni" panose="02010803020104030203" pitchFamily="2" charset="-79"/>
              </a:rPr>
              <a:t>I</a:t>
            </a:r>
          </a:p>
          <a:p>
            <a:pPr algn="ctr"/>
            <a:r>
              <a:rPr lang="fr-FR" sz="1000" noProof="0" dirty="0" smtClean="0">
                <a:latin typeface="+mn-lt"/>
                <a:cs typeface="Aharoni" panose="02010803020104030203" pitchFamily="2" charset="-79"/>
              </a:rPr>
              <a:t>C</a:t>
            </a:r>
          </a:p>
          <a:p>
            <a:pPr algn="ctr"/>
            <a:r>
              <a:rPr lang="fr-FR" sz="1000" noProof="0" dirty="0" smtClean="0">
                <a:latin typeface="+mn-lt"/>
                <a:cs typeface="Aharoni" panose="02010803020104030203" pitchFamily="2" charset="-79"/>
              </a:rPr>
              <a:t>P</a:t>
            </a:r>
            <a:endParaRPr lang="fr-FR" sz="1000" noProof="0" dirty="0">
              <a:latin typeface="+mn-lt"/>
              <a:cs typeface="Aharoni" panose="02010803020104030203" pitchFamily="2" charset="-79"/>
            </a:endParaRPr>
          </a:p>
        </p:txBody>
      </p:sp>
    </p:spTree>
    <p:extLst>
      <p:ext uri="{BB962C8B-B14F-4D97-AF65-F5344CB8AC3E}">
        <p14:creationId xmlns:p14="http://schemas.microsoft.com/office/powerpoint/2010/main" val="21156703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b_Périmètre métier et technique (3)">
    <p:spTree>
      <p:nvGrpSpPr>
        <p:cNvPr id="1" name=""/>
        <p:cNvGrpSpPr/>
        <p:nvPr/>
      </p:nvGrpSpPr>
      <p:grpSpPr>
        <a:xfrm>
          <a:off x="0" y="0"/>
          <a:ext cx="0" cy="0"/>
          <a:chOff x="0" y="0"/>
          <a:chExt cx="0" cy="0"/>
        </a:xfrm>
      </p:grpSpPr>
      <p:sp>
        <p:nvSpPr>
          <p:cNvPr id="7" name="ZoneTexte 6"/>
          <p:cNvSpPr txBox="1"/>
          <p:nvPr userDrawn="1"/>
        </p:nvSpPr>
        <p:spPr>
          <a:xfrm>
            <a:off x="27508" y="1898349"/>
            <a:ext cx="9577554" cy="569387"/>
          </a:xfrm>
          <a:prstGeom prst="rect">
            <a:avLst/>
          </a:prstGeom>
          <a:noFill/>
        </p:spPr>
        <p:txBody>
          <a:bodyPr wrap="square" rtlCol="0">
            <a:spAutoFit/>
          </a:bodyPr>
          <a:lstStyle/>
          <a:p>
            <a:pPr algn="ctr">
              <a:spcAft>
                <a:spcPts val="600"/>
              </a:spcAft>
            </a:pPr>
            <a:r>
              <a:rPr lang="fr-FR" sz="1600" noProof="0" dirty="0" smtClean="0">
                <a:latin typeface="+mn-lt"/>
              </a:rPr>
              <a:t>Dépositaires des valeurs métier</a:t>
            </a:r>
            <a:endParaRPr lang="fr-FR" sz="1600" noProof="0" dirty="0" smtClean="0">
              <a:latin typeface="+mn-lt"/>
              <a:cs typeface="Arial" panose="020B0604020202020204" pitchFamily="34" charset="0"/>
            </a:endParaRPr>
          </a:p>
          <a:p>
            <a:pPr algn="ctr"/>
            <a:r>
              <a:rPr lang="fr-FR" sz="1000" noProof="0" dirty="0" smtClean="0">
                <a:latin typeface="+mn-lt"/>
              </a:rPr>
              <a:t>(basées sur la taxonomie)</a:t>
            </a:r>
            <a:endParaRPr lang="fr-FR" sz="1000" noProof="0" dirty="0">
              <a:latin typeface="+mn-lt"/>
            </a:endParaRPr>
          </a:p>
        </p:txBody>
      </p:sp>
      <p:sp>
        <p:nvSpPr>
          <p:cNvPr id="8"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Périmètre métier et technique</a:t>
            </a:r>
            <a:endParaRPr lang="fr-FR" sz="700" b="1" noProof="0" dirty="0">
              <a:latin typeface="Arial" panose="020B0604020202020204" pitchFamily="34" charset="0"/>
              <a:cs typeface="Arial" panose="020B0604020202020204" pitchFamily="34" charset="0"/>
            </a:endParaRPr>
          </a:p>
        </p:txBody>
      </p:sp>
      <p:sp>
        <p:nvSpPr>
          <p:cNvPr id="9" name="Rectangle 8"/>
          <p:cNvSpPr/>
          <p:nvPr userDrawn="1"/>
        </p:nvSpPr>
        <p:spPr>
          <a:xfrm>
            <a:off x="8491" y="510325"/>
            <a:ext cx="9570922" cy="12291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19" name="Connecteur droit 18"/>
          <p:cNvCxnSpPr/>
          <p:nvPr userDrawn="1"/>
        </p:nvCxnSpPr>
        <p:spPr>
          <a:xfrm>
            <a:off x="-23936" y="10537518"/>
            <a:ext cx="9666054" cy="37327"/>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45" name="Ellipse 44"/>
          <p:cNvSpPr/>
          <p:nvPr userDrawn="1"/>
        </p:nvSpPr>
        <p:spPr>
          <a:xfrm>
            <a:off x="48071" y="1905169"/>
            <a:ext cx="576065"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a:t>
            </a:r>
            <a:endParaRPr lang="fr-FR" sz="1400" b="1" noProof="0" dirty="0"/>
          </a:p>
        </p:txBody>
      </p:sp>
      <p:sp>
        <p:nvSpPr>
          <p:cNvPr id="70" name="ZoneTexte 69"/>
          <p:cNvSpPr txBox="1"/>
          <p:nvPr userDrawn="1"/>
        </p:nvSpPr>
        <p:spPr>
          <a:xfrm>
            <a:off x="-23936" y="10571004"/>
            <a:ext cx="9633627" cy="3385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Acronymes</a:t>
            </a:r>
            <a:endParaRPr lang="fr-FR" sz="800" noProof="0" dirty="0" smtClean="0">
              <a:latin typeface="Arial" panose="020B0604020202020204" pitchFamily="34" charset="0"/>
              <a:cs typeface="Arial" panose="020B0604020202020204" pitchFamily="34" charset="0"/>
            </a:endParaRPr>
          </a:p>
        </p:txBody>
      </p:sp>
      <p:sp>
        <p:nvSpPr>
          <p:cNvPr id="40" name="ZoneTexte 39"/>
          <p:cNvSpPr txBox="1"/>
          <p:nvPr userDrawn="1"/>
        </p:nvSpPr>
        <p:spPr>
          <a:xfrm>
            <a:off x="32444" y="2580910"/>
            <a:ext cx="3168000" cy="3600000"/>
          </a:xfrm>
          <a:prstGeom prst="rect">
            <a:avLst/>
          </a:prstGeom>
          <a:noFill/>
          <a:ln>
            <a:solidFill>
              <a:schemeClr val="bg1">
                <a:lumMod val="50000"/>
              </a:schemeClr>
            </a:solidFill>
          </a:ln>
        </p:spPr>
        <p:txBody>
          <a:bodyPr wrap="none" rtlCol="0">
            <a:noAutofit/>
          </a:bodyPr>
          <a:lstStyle/>
          <a:p>
            <a:pPr algn="ctr"/>
            <a:r>
              <a:rPr lang="fr-FR" noProof="0" dirty="0" smtClean="0">
                <a:solidFill>
                  <a:schemeClr val="bg1">
                    <a:lumMod val="50000"/>
                  </a:schemeClr>
                </a:solidFill>
              </a:rPr>
              <a:t>Groupe</a:t>
            </a:r>
            <a:r>
              <a:rPr lang="fr-FR" baseline="0" noProof="0" dirty="0" smtClean="0">
                <a:solidFill>
                  <a:schemeClr val="bg1">
                    <a:lumMod val="50000"/>
                  </a:schemeClr>
                </a:solidFill>
              </a:rPr>
              <a:t> 1</a:t>
            </a:r>
            <a:endParaRPr lang="fr-FR" noProof="0" dirty="0">
              <a:solidFill>
                <a:schemeClr val="bg1">
                  <a:lumMod val="50000"/>
                </a:schemeClr>
              </a:solidFill>
            </a:endParaRPr>
          </a:p>
        </p:txBody>
      </p:sp>
      <p:pic>
        <p:nvPicPr>
          <p:cNvPr id="25" name="Image 24"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26" name="ZoneTexte 25"/>
          <p:cNvSpPr txBox="1"/>
          <p:nvPr userDrawn="1"/>
        </p:nvSpPr>
        <p:spPr>
          <a:xfrm>
            <a:off x="3197905" y="2580910"/>
            <a:ext cx="3168000" cy="3600000"/>
          </a:xfrm>
          <a:prstGeom prst="rect">
            <a:avLst/>
          </a:prstGeom>
          <a:noFill/>
          <a:ln>
            <a:solidFill>
              <a:schemeClr val="bg1">
                <a:lumMod val="50000"/>
              </a:schemeClr>
            </a:solidFill>
          </a:ln>
        </p:spPr>
        <p:txBody>
          <a:bodyPr wrap="none" rtlCol="0">
            <a:noAutofit/>
          </a:bodyPr>
          <a:lstStyle/>
          <a:p>
            <a:pPr algn="ctr"/>
            <a:r>
              <a:rPr lang="fr-FR" noProof="0" dirty="0" smtClean="0">
                <a:solidFill>
                  <a:schemeClr val="bg1">
                    <a:lumMod val="50000"/>
                  </a:schemeClr>
                </a:solidFill>
              </a:rPr>
              <a:t>Groupe</a:t>
            </a:r>
            <a:r>
              <a:rPr lang="fr-FR" baseline="0" noProof="0" dirty="0" smtClean="0">
                <a:solidFill>
                  <a:schemeClr val="bg1">
                    <a:lumMod val="50000"/>
                  </a:schemeClr>
                </a:solidFill>
              </a:rPr>
              <a:t> 2</a:t>
            </a:r>
            <a:endParaRPr lang="fr-FR" noProof="0" dirty="0">
              <a:solidFill>
                <a:schemeClr val="bg1">
                  <a:lumMod val="50000"/>
                </a:schemeClr>
              </a:solidFill>
            </a:endParaRPr>
          </a:p>
        </p:txBody>
      </p:sp>
      <p:sp>
        <p:nvSpPr>
          <p:cNvPr id="27" name="ZoneTexte 26"/>
          <p:cNvSpPr txBox="1"/>
          <p:nvPr userDrawn="1"/>
        </p:nvSpPr>
        <p:spPr>
          <a:xfrm>
            <a:off x="6363366" y="2580910"/>
            <a:ext cx="3168000" cy="3600000"/>
          </a:xfrm>
          <a:prstGeom prst="rect">
            <a:avLst/>
          </a:prstGeom>
          <a:noFill/>
          <a:ln>
            <a:solidFill>
              <a:schemeClr val="bg1">
                <a:lumMod val="50000"/>
              </a:schemeClr>
            </a:solidFill>
          </a:ln>
        </p:spPr>
        <p:txBody>
          <a:bodyPr wrap="none" rtlCol="0">
            <a:noAutofit/>
          </a:bodyPr>
          <a:lstStyle/>
          <a:p>
            <a:pPr algn="ctr"/>
            <a:r>
              <a:rPr lang="fr-FR" noProof="0" dirty="0" smtClean="0">
                <a:solidFill>
                  <a:schemeClr val="bg1">
                    <a:lumMod val="50000"/>
                  </a:schemeClr>
                </a:solidFill>
              </a:rPr>
              <a:t>Groupe</a:t>
            </a:r>
            <a:r>
              <a:rPr lang="fr-FR" baseline="0" noProof="0" dirty="0" smtClean="0">
                <a:solidFill>
                  <a:schemeClr val="bg1">
                    <a:lumMod val="50000"/>
                  </a:schemeClr>
                </a:solidFill>
              </a:rPr>
              <a:t> 3</a:t>
            </a:r>
            <a:endParaRPr lang="fr-FR" noProof="0" dirty="0">
              <a:solidFill>
                <a:schemeClr val="bg1">
                  <a:lumMod val="50000"/>
                </a:schemeClr>
              </a:solidFill>
            </a:endParaRPr>
          </a:p>
        </p:txBody>
      </p:sp>
      <p:sp>
        <p:nvSpPr>
          <p:cNvPr id="30" name="ZoneTexte 29"/>
          <p:cNvSpPr txBox="1"/>
          <p:nvPr userDrawn="1"/>
        </p:nvSpPr>
        <p:spPr>
          <a:xfrm>
            <a:off x="34437" y="6668297"/>
            <a:ext cx="3168000" cy="3600000"/>
          </a:xfrm>
          <a:prstGeom prst="rect">
            <a:avLst/>
          </a:prstGeom>
          <a:noFill/>
          <a:ln>
            <a:solidFill>
              <a:schemeClr val="bg1">
                <a:lumMod val="50000"/>
              </a:schemeClr>
            </a:solidFill>
          </a:ln>
        </p:spPr>
        <p:txBody>
          <a:bodyPr wrap="none" rtlCol="0">
            <a:noAutofit/>
          </a:bodyPr>
          <a:lstStyle/>
          <a:p>
            <a:pPr algn="ctr"/>
            <a:r>
              <a:rPr lang="fr-FR" noProof="0" dirty="0" smtClean="0">
                <a:solidFill>
                  <a:schemeClr val="bg1">
                    <a:lumMod val="50000"/>
                  </a:schemeClr>
                </a:solidFill>
              </a:rPr>
              <a:t>Groupe</a:t>
            </a:r>
            <a:r>
              <a:rPr lang="fr-FR" baseline="0" noProof="0" dirty="0" smtClean="0">
                <a:solidFill>
                  <a:schemeClr val="bg1">
                    <a:lumMod val="50000"/>
                  </a:schemeClr>
                </a:solidFill>
              </a:rPr>
              <a:t> 4</a:t>
            </a:r>
            <a:endParaRPr lang="fr-FR" noProof="0" dirty="0">
              <a:solidFill>
                <a:schemeClr val="bg1">
                  <a:lumMod val="50000"/>
                </a:schemeClr>
              </a:solidFill>
            </a:endParaRPr>
          </a:p>
        </p:txBody>
      </p:sp>
      <p:sp>
        <p:nvSpPr>
          <p:cNvPr id="31" name="ZoneTexte 30"/>
          <p:cNvSpPr txBox="1"/>
          <p:nvPr userDrawn="1"/>
        </p:nvSpPr>
        <p:spPr>
          <a:xfrm>
            <a:off x="3199898" y="6668297"/>
            <a:ext cx="3168000" cy="3600000"/>
          </a:xfrm>
          <a:prstGeom prst="rect">
            <a:avLst/>
          </a:prstGeom>
          <a:noFill/>
          <a:ln>
            <a:solidFill>
              <a:schemeClr val="bg1">
                <a:lumMod val="50000"/>
              </a:schemeClr>
            </a:solidFill>
          </a:ln>
        </p:spPr>
        <p:txBody>
          <a:bodyPr wrap="none" rtlCol="0">
            <a:noAutofit/>
          </a:bodyPr>
          <a:lstStyle/>
          <a:p>
            <a:pPr algn="ctr"/>
            <a:r>
              <a:rPr lang="fr-FR" noProof="0" dirty="0" smtClean="0">
                <a:solidFill>
                  <a:schemeClr val="bg1">
                    <a:lumMod val="50000"/>
                  </a:schemeClr>
                </a:solidFill>
              </a:rPr>
              <a:t>Groupe</a:t>
            </a:r>
            <a:r>
              <a:rPr lang="fr-FR" baseline="0" noProof="0" dirty="0" smtClean="0">
                <a:solidFill>
                  <a:schemeClr val="bg1">
                    <a:lumMod val="50000"/>
                  </a:schemeClr>
                </a:solidFill>
              </a:rPr>
              <a:t> 5</a:t>
            </a:r>
            <a:endParaRPr lang="fr-FR" noProof="0" dirty="0">
              <a:solidFill>
                <a:schemeClr val="bg1">
                  <a:lumMod val="50000"/>
                </a:schemeClr>
              </a:solidFill>
            </a:endParaRPr>
          </a:p>
        </p:txBody>
      </p:sp>
      <p:sp>
        <p:nvSpPr>
          <p:cNvPr id="32" name="ZoneTexte 31"/>
          <p:cNvSpPr txBox="1"/>
          <p:nvPr userDrawn="1"/>
        </p:nvSpPr>
        <p:spPr>
          <a:xfrm>
            <a:off x="6365359" y="6668297"/>
            <a:ext cx="3168000" cy="3600000"/>
          </a:xfrm>
          <a:prstGeom prst="rect">
            <a:avLst/>
          </a:prstGeom>
          <a:noFill/>
          <a:ln>
            <a:solidFill>
              <a:schemeClr val="bg1">
                <a:lumMod val="50000"/>
              </a:schemeClr>
            </a:solidFill>
          </a:ln>
        </p:spPr>
        <p:txBody>
          <a:bodyPr wrap="none" rtlCol="0">
            <a:noAutofit/>
          </a:bodyPr>
          <a:lstStyle/>
          <a:p>
            <a:pPr algn="ctr"/>
            <a:r>
              <a:rPr lang="fr-FR" noProof="0" dirty="0" smtClean="0">
                <a:solidFill>
                  <a:schemeClr val="bg1">
                    <a:lumMod val="50000"/>
                  </a:schemeClr>
                </a:solidFill>
              </a:rPr>
              <a:t>Groupe</a:t>
            </a:r>
            <a:r>
              <a:rPr lang="fr-FR" baseline="0" noProof="0" dirty="0" smtClean="0">
                <a:solidFill>
                  <a:schemeClr val="bg1">
                    <a:lumMod val="50000"/>
                  </a:schemeClr>
                </a:solidFill>
              </a:rPr>
              <a:t> 6</a:t>
            </a:r>
            <a:endParaRPr lang="fr-FR" noProof="0" dirty="0">
              <a:solidFill>
                <a:schemeClr val="bg1">
                  <a:lumMod val="50000"/>
                </a:schemeClr>
              </a:solidFill>
            </a:endParaRPr>
          </a:p>
        </p:txBody>
      </p:sp>
      <p:cxnSp>
        <p:nvCxnSpPr>
          <p:cNvPr id="23" name="Connecteur droit 22"/>
          <p:cNvCxnSpPr/>
          <p:nvPr userDrawn="1"/>
        </p:nvCxnSpPr>
        <p:spPr>
          <a:xfrm>
            <a:off x="-23936" y="1864296"/>
            <a:ext cx="9666054" cy="37327"/>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4" name="Ellipse 23"/>
          <p:cNvSpPr/>
          <p:nvPr userDrawn="1"/>
        </p:nvSpPr>
        <p:spPr>
          <a:xfrm>
            <a:off x="39451" y="54633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28" name="Connecteur droit 27"/>
          <p:cNvCxnSpPr/>
          <p:nvPr userDrawn="1"/>
        </p:nvCxnSpPr>
        <p:spPr>
          <a:xfrm>
            <a:off x="3216424" y="591638"/>
            <a:ext cx="0" cy="130671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ZoneTexte 32"/>
          <p:cNvSpPr txBox="1"/>
          <p:nvPr userDrawn="1"/>
        </p:nvSpPr>
        <p:spPr>
          <a:xfrm>
            <a:off x="3239218" y="485206"/>
            <a:ext cx="4369694"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Missions / activités opérationnelles</a:t>
            </a:r>
            <a:endParaRPr lang="fr-FR" sz="1600" noProof="0" dirty="0">
              <a:latin typeface="Arial" panose="020B0604020202020204" pitchFamily="34" charset="0"/>
              <a:cs typeface="Arial" panose="020B0604020202020204" pitchFamily="34" charset="0"/>
            </a:endParaRPr>
          </a:p>
        </p:txBody>
      </p:sp>
      <p:sp>
        <p:nvSpPr>
          <p:cNvPr id="34" name="ZoneTexte 33"/>
          <p:cNvSpPr txBox="1"/>
          <p:nvPr userDrawn="1"/>
        </p:nvSpPr>
        <p:spPr>
          <a:xfrm>
            <a:off x="336104" y="485206"/>
            <a:ext cx="2880320" cy="318924"/>
          </a:xfrm>
          <a:prstGeom prst="rect">
            <a:avLst/>
          </a:prstGeom>
          <a:noFill/>
        </p:spPr>
        <p:txBody>
          <a:bodyPr wrap="square" lIns="36000" tIns="36000" rIns="36000" bIns="36000" rtlCol="0">
            <a:spAutoFit/>
          </a:bodyPr>
          <a:lstStyle/>
          <a:p>
            <a:pPr algn="ctr"/>
            <a:r>
              <a:rPr lang="fr-FR" sz="1600" noProof="0" dirty="0" smtClean="0">
                <a:latin typeface="Arial" panose="020B0604020202020204" pitchFamily="34" charset="0"/>
                <a:cs typeface="Arial" panose="020B0604020202020204" pitchFamily="34" charset="0"/>
              </a:rPr>
              <a:t>Objectif(s) de l’étude</a:t>
            </a:r>
            <a:endParaRPr lang="fr-FR" sz="1600" noProof="0" dirty="0">
              <a:latin typeface="Arial" panose="020B0604020202020204" pitchFamily="34" charset="0"/>
              <a:cs typeface="Arial" panose="020B0604020202020204" pitchFamily="34" charset="0"/>
            </a:endParaRPr>
          </a:p>
        </p:txBody>
      </p:sp>
      <p:sp>
        <p:nvSpPr>
          <p:cNvPr id="35" name="ZoneTexte 34"/>
          <p:cNvSpPr txBox="1"/>
          <p:nvPr userDrawn="1"/>
        </p:nvSpPr>
        <p:spPr>
          <a:xfrm>
            <a:off x="7608911" y="477513"/>
            <a:ext cx="1970502"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Itérations</a:t>
            </a:r>
            <a:endParaRPr lang="fr-FR" sz="1600" noProof="0" dirty="0">
              <a:latin typeface="Arial" panose="020B0604020202020204" pitchFamily="34" charset="0"/>
              <a:cs typeface="Arial" panose="020B0604020202020204" pitchFamily="34" charset="0"/>
            </a:endParaRPr>
          </a:p>
        </p:txBody>
      </p:sp>
      <p:sp>
        <p:nvSpPr>
          <p:cNvPr id="36" name="ZoneTexte 35"/>
          <p:cNvSpPr txBox="1"/>
          <p:nvPr userDrawn="1"/>
        </p:nvSpPr>
        <p:spPr>
          <a:xfrm>
            <a:off x="7608912" y="928192"/>
            <a:ext cx="1296144" cy="744819"/>
          </a:xfrm>
          <a:prstGeom prst="rect">
            <a:avLst/>
          </a:prstGeom>
          <a:noFill/>
        </p:spPr>
        <p:txBody>
          <a:bodyPr wrap="square" lIns="36000" tIns="64008" rIns="36000" bIns="64008" rtlCol="0">
            <a:spAutoFit/>
          </a:bodyPr>
          <a:lstStyle/>
          <a:p>
            <a:r>
              <a:rPr lang="fr-FR" sz="1000" noProof="0" dirty="0" smtClean="0">
                <a:latin typeface="Arial" panose="020B0604020202020204" pitchFamily="34" charset="0"/>
                <a:cs typeface="Arial" panose="020B0604020202020204" pitchFamily="34" charset="0"/>
              </a:rPr>
              <a:t>Cycle stratégique:</a:t>
            </a:r>
          </a:p>
          <a:p>
            <a:endParaRPr lang="fr-FR" sz="1000" noProof="0" dirty="0" smtClean="0">
              <a:latin typeface="Arial" panose="020B0604020202020204" pitchFamily="34" charset="0"/>
              <a:cs typeface="Arial" panose="020B0604020202020204" pitchFamily="34" charset="0"/>
            </a:endParaRPr>
          </a:p>
          <a:p>
            <a:endParaRPr lang="fr-FR" sz="1000" noProof="0" dirty="0" smtClean="0">
              <a:latin typeface="Arial" panose="020B0604020202020204" pitchFamily="34" charset="0"/>
              <a:cs typeface="Arial" panose="020B0604020202020204" pitchFamily="34" charset="0"/>
            </a:endParaRPr>
          </a:p>
          <a:p>
            <a:r>
              <a:rPr lang="fr-FR" sz="1000" noProof="0" dirty="0" smtClean="0">
                <a:latin typeface="Arial" panose="020B0604020202020204" pitchFamily="34" charset="0"/>
                <a:cs typeface="Arial" panose="020B0604020202020204" pitchFamily="34" charset="0"/>
              </a:rPr>
              <a:t>Cycle opérationnel:</a:t>
            </a:r>
            <a:endParaRPr lang="fr-FR" sz="1000" noProof="0" dirty="0">
              <a:latin typeface="Arial" panose="020B0604020202020204" pitchFamily="34" charset="0"/>
              <a:cs typeface="Arial" panose="020B0604020202020204" pitchFamily="34" charset="0"/>
            </a:endParaRPr>
          </a:p>
        </p:txBody>
      </p:sp>
      <p:cxnSp>
        <p:nvCxnSpPr>
          <p:cNvPr id="37" name="Connecteur droit 36"/>
          <p:cNvCxnSpPr/>
          <p:nvPr userDrawn="1"/>
        </p:nvCxnSpPr>
        <p:spPr>
          <a:xfrm>
            <a:off x="7608912" y="601739"/>
            <a:ext cx="0" cy="129661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3330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b_Périmètre métier et technique (4)">
    <p:spTree>
      <p:nvGrpSpPr>
        <p:cNvPr id="1" name=""/>
        <p:cNvGrpSpPr/>
        <p:nvPr/>
      </p:nvGrpSpPr>
      <p:grpSpPr>
        <a:xfrm>
          <a:off x="0" y="0"/>
          <a:ext cx="0" cy="0"/>
          <a:chOff x="0" y="0"/>
          <a:chExt cx="0" cy="0"/>
        </a:xfrm>
      </p:grpSpPr>
      <p:sp>
        <p:nvSpPr>
          <p:cNvPr id="7" name="ZoneTexte 6"/>
          <p:cNvSpPr txBox="1"/>
          <p:nvPr userDrawn="1"/>
        </p:nvSpPr>
        <p:spPr>
          <a:xfrm>
            <a:off x="-23936" y="528688"/>
            <a:ext cx="9577554" cy="4770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Valeurs métier, besoins de sécurité</a:t>
            </a:r>
          </a:p>
          <a:p>
            <a:pPr algn="ctr"/>
            <a:r>
              <a:rPr lang="fr-FR" sz="900" noProof="0" dirty="0" smtClean="0">
                <a:latin typeface="Arial" panose="020B0604020202020204" pitchFamily="34" charset="0"/>
                <a:cs typeface="Arial" panose="020B0604020202020204" pitchFamily="34" charset="0"/>
              </a:rPr>
              <a:t>(5 à 10 valeurs métier ;</a:t>
            </a:r>
            <a:r>
              <a:rPr lang="fr-FR" sz="900" baseline="0" noProof="0" dirty="0" smtClean="0">
                <a:latin typeface="Arial" panose="020B0604020202020204" pitchFamily="34" charset="0"/>
                <a:cs typeface="Arial" panose="020B0604020202020204" pitchFamily="34" charset="0"/>
              </a:rPr>
              <a:t> </a:t>
            </a:r>
            <a:r>
              <a:rPr lang="fr-FR" sz="900" noProof="0" dirty="0" smtClean="0">
                <a:latin typeface="Arial" panose="020B0604020202020204" pitchFamily="34" charset="0"/>
                <a:cs typeface="Arial" panose="020B0604020202020204" pitchFamily="34" charset="0"/>
              </a:rPr>
              <a:t>confidentialité / C, intégrité / I , disponibilité / D, et vie privée / P)</a:t>
            </a:r>
            <a:endParaRPr lang="fr-FR" sz="900" noProof="0" dirty="0">
              <a:latin typeface="Arial" panose="020B0604020202020204" pitchFamily="34" charset="0"/>
              <a:cs typeface="Arial" panose="020B0604020202020204" pitchFamily="34" charset="0"/>
            </a:endParaRPr>
          </a:p>
        </p:txBody>
      </p:sp>
      <p:sp>
        <p:nvSpPr>
          <p:cNvPr id="8"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Cadrage et socle de sécurité</a:t>
            </a:r>
            <a:endParaRPr lang="fr-FR" sz="700" b="1" noProof="0" dirty="0">
              <a:latin typeface="Arial" panose="020B0604020202020204" pitchFamily="34" charset="0"/>
              <a:cs typeface="Arial" panose="020B0604020202020204" pitchFamily="34" charset="0"/>
            </a:endParaRPr>
          </a:p>
        </p:txBody>
      </p:sp>
      <p:sp>
        <p:nvSpPr>
          <p:cNvPr id="9" name="Rectangle 8"/>
          <p:cNvSpPr/>
          <p:nvPr userDrawn="1"/>
        </p:nvSpPr>
        <p:spPr>
          <a:xfrm>
            <a:off x="8491" y="510325"/>
            <a:ext cx="9570922" cy="12291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15" name="Connecteur droit avec flèche 14"/>
          <p:cNvCxnSpPr/>
          <p:nvPr userDrawn="1"/>
        </p:nvCxnSpPr>
        <p:spPr>
          <a:xfrm>
            <a:off x="185385" y="3975499"/>
            <a:ext cx="9229132" cy="0"/>
          </a:xfrm>
          <a:prstGeom prst="straightConnector1">
            <a:avLst/>
          </a:prstGeom>
          <a:ln>
            <a:gradFill flip="none" rotWithShape="1">
              <a:gsLst>
                <a:gs pos="0">
                  <a:srgbClr val="92D050"/>
                </a:gs>
                <a:gs pos="50000">
                  <a:srgbClr val="FFC000"/>
                </a:gs>
                <a:gs pos="100000">
                  <a:srgbClr val="FF0000"/>
                </a:gs>
              </a:gsLst>
              <a:lin ang="0" scaled="1"/>
              <a:tileRect/>
            </a:gradFill>
            <a:tailEnd type="arrow"/>
          </a:ln>
        </p:spPr>
        <p:style>
          <a:lnRef idx="2">
            <a:schemeClr val="accent2"/>
          </a:lnRef>
          <a:fillRef idx="0">
            <a:schemeClr val="accent2"/>
          </a:fillRef>
          <a:effectRef idx="1">
            <a:schemeClr val="accent2"/>
          </a:effectRef>
          <a:fontRef idx="minor">
            <a:schemeClr val="tx1"/>
          </a:fontRef>
        </p:style>
      </p:cxnSp>
      <p:cxnSp>
        <p:nvCxnSpPr>
          <p:cNvPr id="19" name="Connecteur droit 18"/>
          <p:cNvCxnSpPr/>
          <p:nvPr userDrawn="1"/>
        </p:nvCxnSpPr>
        <p:spPr>
          <a:xfrm>
            <a:off x="0" y="7416824"/>
            <a:ext cx="9579413" cy="34716"/>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35696" y="7481084"/>
            <a:ext cx="5412976" cy="4770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Référentiels de sécurité</a:t>
            </a:r>
          </a:p>
          <a:p>
            <a:pPr algn="ctr"/>
            <a:r>
              <a:rPr lang="fr-FR" sz="900" noProof="0" dirty="0" smtClean="0">
                <a:latin typeface="Arial" panose="020B0604020202020204" pitchFamily="34" charset="0"/>
                <a:cs typeface="Arial" panose="020B0604020202020204" pitchFamily="34" charset="0"/>
              </a:rPr>
              <a:t>(i.e., normes applicables, éventuellement avec limitation)</a:t>
            </a:r>
          </a:p>
        </p:txBody>
      </p:sp>
      <p:sp>
        <p:nvSpPr>
          <p:cNvPr id="21" name="ZoneTexte 20"/>
          <p:cNvSpPr txBox="1"/>
          <p:nvPr userDrawn="1"/>
        </p:nvSpPr>
        <p:spPr>
          <a:xfrm>
            <a:off x="62311" y="8250337"/>
            <a:ext cx="2096035" cy="4653582"/>
          </a:xfrm>
          <a:prstGeom prst="rect">
            <a:avLst/>
          </a:prstGeom>
          <a:noFill/>
        </p:spPr>
        <p:txBody>
          <a:bodyPr wrap="square" lIns="128016" tIns="64008" rIns="128016" bIns="64008" rtlCol="0">
            <a:spAutoFit/>
          </a:bodyPr>
          <a:lstStyle/>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ANSSI hygiène de base - </a:t>
            </a:r>
            <a:r>
              <a:rPr lang="fr-FR" sz="800" noProof="0" dirty="0" smtClean="0">
                <a:latin typeface="Bodoni Poster" pitchFamily="18" charset="0"/>
                <a:sym typeface="Symbol"/>
              </a:rPr>
              <a:t>standard</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ANSSI hygiène de base - </a:t>
            </a:r>
            <a:r>
              <a:rPr lang="fr-FR" sz="800" noProof="0" dirty="0" smtClean="0">
                <a:latin typeface="Bodoni Poster" pitchFamily="18" charset="0"/>
                <a:sym typeface="Symbol"/>
              </a:rPr>
              <a:t>renforcé</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ANSSI PSSIE</a:t>
            </a:r>
          </a:p>
          <a:p>
            <a:pPr marL="171450" indent="-171450">
              <a:buFont typeface="Wingdings" panose="05000000000000000000" pitchFamily="2" charset="2"/>
              <a:buChar char="q"/>
            </a:pPr>
            <a:r>
              <a:rPr lang="fr-FR" sz="1000" noProof="0" dirty="0" smtClean="0">
                <a:latin typeface="Bodoni Poster" pitchFamily="18" charset="0"/>
                <a:sym typeface="Symbol"/>
              </a:rPr>
              <a:t>CIS </a:t>
            </a:r>
            <a:r>
              <a:rPr lang="fr-FR" sz="1000" noProof="0" dirty="0" err="1" smtClean="0">
                <a:latin typeface="Bodoni Poster" pitchFamily="18" charset="0"/>
                <a:sym typeface="Symbol"/>
              </a:rPr>
              <a:t>Controls</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CNSS 1253 – </a:t>
            </a:r>
            <a:r>
              <a:rPr lang="fr-FR" sz="800" noProof="0" dirty="0" err="1" smtClean="0">
                <a:latin typeface="Bodoni Poster" pitchFamily="18" charset="0"/>
                <a:sym typeface="Symbol"/>
              </a:rPr>
              <a:t>Low</a:t>
            </a:r>
            <a:endParaRPr lang="fr-FR" sz="8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CNSS 1253 – </a:t>
            </a:r>
            <a:r>
              <a:rPr lang="fr-FR" sz="800" noProof="0" dirty="0" err="1" smtClean="0">
                <a:latin typeface="Bodoni Poster" pitchFamily="18" charset="0"/>
                <a:sym typeface="Symbol"/>
              </a:rPr>
              <a:t>Mod</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CNSS 1253 – </a:t>
            </a:r>
            <a:r>
              <a:rPr lang="fr-FR" sz="800" noProof="0" dirty="0" smtClean="0">
                <a:latin typeface="Bodoni Poster" pitchFamily="18" charset="0"/>
                <a:sym typeface="Symbol"/>
              </a:rPr>
              <a:t>High</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EUROCAE ED-202A</a:t>
            </a:r>
          </a:p>
          <a:p>
            <a:pPr marL="171450" indent="-171450">
              <a:buFont typeface="Wingdings" panose="05000000000000000000" pitchFamily="2" charset="2"/>
              <a:buChar char="q"/>
            </a:pPr>
            <a:r>
              <a:rPr lang="fr-FR" sz="1000" noProof="0" dirty="0" smtClean="0">
                <a:latin typeface="Bodoni Poster" pitchFamily="18" charset="0"/>
                <a:sym typeface="Symbol"/>
              </a:rPr>
              <a:t>EUROCAE ED-203A</a:t>
            </a: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EUROCAE ED-204A</a:t>
            </a:r>
          </a:p>
          <a:p>
            <a:pPr marL="171450" indent="-171450">
              <a:buFont typeface="Wingdings" panose="05000000000000000000" pitchFamily="2" charset="2"/>
              <a:buChar char="q"/>
            </a:pPr>
            <a:r>
              <a:rPr lang="fr-FR" sz="1000" noProof="0" dirty="0" smtClean="0">
                <a:latin typeface="Bodoni Poster" pitchFamily="18" charset="0"/>
                <a:sym typeface="Symbol"/>
              </a:rPr>
              <a:t>UE RGPD</a:t>
            </a:r>
          </a:p>
          <a:p>
            <a:pPr marL="171450" indent="-171450">
              <a:buFont typeface="Wingdings" panose="05000000000000000000" pitchFamily="2" charset="2"/>
              <a:buChar char="q"/>
            </a:pPr>
            <a:r>
              <a:rPr lang="fr-FR" sz="1000" noProof="0" dirty="0" smtClean="0">
                <a:latin typeface="Bodoni Poster" pitchFamily="18" charset="0"/>
                <a:sym typeface="Symbol"/>
              </a:rPr>
              <a:t>ISA/IEC 62443-3-3 </a:t>
            </a:r>
            <a:r>
              <a:rPr lang="fr-FR" sz="800" noProof="0" dirty="0" smtClean="0">
                <a:latin typeface="Bodoni Poster" pitchFamily="18" charset="0"/>
                <a:sym typeface="Symbol"/>
              </a:rPr>
              <a:t>SL1</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ISA/IEC 62443-3-3 </a:t>
            </a:r>
            <a:r>
              <a:rPr lang="fr-FR" sz="800" noProof="0" dirty="0" smtClean="0">
                <a:latin typeface="Bodoni Poster" pitchFamily="18" charset="0"/>
                <a:sym typeface="Symbol"/>
              </a:rPr>
              <a:t>SL2</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ISA/IEC 62443-3-3 </a:t>
            </a:r>
            <a:r>
              <a:rPr lang="fr-FR" sz="800" noProof="0" dirty="0" smtClean="0">
                <a:latin typeface="Bodoni Poster" pitchFamily="18" charset="0"/>
                <a:sym typeface="Symbol"/>
              </a:rPr>
              <a:t>SL3</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ISA/IEC 62443-3-3 </a:t>
            </a:r>
            <a:r>
              <a:rPr lang="fr-FR" sz="800" noProof="0" dirty="0" smtClean="0">
                <a:latin typeface="Bodoni Poster" pitchFamily="18" charset="0"/>
                <a:sym typeface="Symbol"/>
              </a:rPr>
              <a:t>SL4</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ISA/IEC 62443-4-2</a:t>
            </a:r>
            <a:r>
              <a:rPr lang="fr-FR" sz="1100" noProof="0" dirty="0" smtClean="0">
                <a:latin typeface="Bodoni Poster" pitchFamily="18" charset="0"/>
                <a:sym typeface="Symbol"/>
              </a:rPr>
              <a:t> </a:t>
            </a:r>
            <a:r>
              <a:rPr lang="fr-FR" sz="800" noProof="0" dirty="0" smtClean="0">
                <a:latin typeface="Bodoni Poster" pitchFamily="18" charset="0"/>
                <a:sym typeface="Symbol"/>
              </a:rPr>
              <a:t>SL1</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ISA/IEC 62443-4-2</a:t>
            </a:r>
            <a:r>
              <a:rPr lang="fr-FR" sz="1100" noProof="0" dirty="0" smtClean="0">
                <a:latin typeface="Bodoni Poster" pitchFamily="18" charset="0"/>
                <a:sym typeface="Symbol"/>
              </a:rPr>
              <a:t> </a:t>
            </a:r>
            <a:r>
              <a:rPr lang="fr-FR" sz="800" noProof="0" dirty="0" smtClean="0">
                <a:latin typeface="Bodoni Poster" pitchFamily="18" charset="0"/>
                <a:sym typeface="Symbol"/>
              </a:rPr>
              <a:t>SL2</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ISA/IEC 62443-4-2</a:t>
            </a:r>
            <a:r>
              <a:rPr lang="fr-FR" sz="1100" noProof="0" dirty="0" smtClean="0">
                <a:latin typeface="Bodoni Poster" pitchFamily="18" charset="0"/>
                <a:sym typeface="Symbol"/>
              </a:rPr>
              <a:t> </a:t>
            </a:r>
            <a:r>
              <a:rPr lang="fr-FR" sz="800" noProof="0" dirty="0" smtClean="0">
                <a:latin typeface="Bodoni Poster" pitchFamily="18" charset="0"/>
                <a:sym typeface="Symbol"/>
              </a:rPr>
              <a:t>SL3</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ISA/IEC 62443-4-2</a:t>
            </a:r>
            <a:r>
              <a:rPr lang="fr-FR" sz="1100" noProof="0" dirty="0" smtClean="0">
                <a:latin typeface="Bodoni Poster" pitchFamily="18" charset="0"/>
                <a:sym typeface="Symbol"/>
              </a:rPr>
              <a:t> </a:t>
            </a:r>
            <a:r>
              <a:rPr lang="fr-FR" sz="800" noProof="0" dirty="0" smtClean="0">
                <a:latin typeface="Bodoni Poster" pitchFamily="18" charset="0"/>
                <a:sym typeface="Symbol"/>
              </a:rPr>
              <a:t>SL4</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ISO 27002</a:t>
            </a:r>
          </a:p>
          <a:p>
            <a:pPr marL="171450" indent="-171450">
              <a:buFont typeface="Wingdings" panose="05000000000000000000" pitchFamily="2" charset="2"/>
              <a:buChar char="q"/>
            </a:pPr>
            <a:r>
              <a:rPr lang="fr-FR" sz="1000" noProof="0" dirty="0" smtClean="0">
                <a:latin typeface="Bodoni Poster" pitchFamily="18" charset="0"/>
                <a:sym typeface="Symbol"/>
              </a:rPr>
              <a:t>IT-</a:t>
            </a:r>
            <a:r>
              <a:rPr lang="fr-FR" sz="1000" noProof="0" dirty="0" err="1" smtClean="0">
                <a:latin typeface="Bodoni Poster" pitchFamily="18" charset="0"/>
                <a:sym typeface="Symbol"/>
              </a:rPr>
              <a:t>Grundschutz</a:t>
            </a:r>
            <a:r>
              <a:rPr lang="fr-FR" sz="1000" noProof="0" dirty="0" smtClean="0">
                <a:latin typeface="Bodoni Poster" pitchFamily="18" charset="0"/>
                <a:sym typeface="Symbol"/>
              </a:rPr>
              <a:t> – </a:t>
            </a:r>
            <a:r>
              <a:rPr lang="fr-FR" sz="800" noProof="0" dirty="0" smtClean="0">
                <a:latin typeface="Bodoni Poster" pitchFamily="18" charset="0"/>
                <a:sym typeface="Symbol"/>
              </a:rPr>
              <a:t>Basic</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IT-</a:t>
            </a:r>
            <a:r>
              <a:rPr lang="fr-FR" sz="1000" noProof="0" dirty="0" err="1" smtClean="0">
                <a:latin typeface="Bodoni Poster" pitchFamily="18" charset="0"/>
                <a:sym typeface="Symbol"/>
              </a:rPr>
              <a:t>Grundschutz</a:t>
            </a:r>
            <a:r>
              <a:rPr lang="fr-FR" sz="1000" noProof="0" dirty="0" smtClean="0">
                <a:latin typeface="Bodoni Poster" pitchFamily="18" charset="0"/>
                <a:sym typeface="Symbol"/>
              </a:rPr>
              <a:t> – </a:t>
            </a:r>
            <a:r>
              <a:rPr lang="fr-FR" sz="800" noProof="0" dirty="0" err="1" smtClean="0">
                <a:latin typeface="Bodoni Poster" pitchFamily="18" charset="0"/>
                <a:sym typeface="Symbol"/>
              </a:rPr>
              <a:t>Core</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IT-</a:t>
            </a:r>
            <a:r>
              <a:rPr lang="fr-FR" sz="1000" noProof="0" dirty="0" err="1" smtClean="0">
                <a:latin typeface="Bodoni Poster" pitchFamily="18" charset="0"/>
                <a:sym typeface="Symbol"/>
              </a:rPr>
              <a:t>Grundschutz</a:t>
            </a:r>
            <a:r>
              <a:rPr lang="fr-FR" sz="1000" noProof="0" dirty="0" smtClean="0">
                <a:latin typeface="Bodoni Poster" pitchFamily="18" charset="0"/>
                <a:sym typeface="Symbol"/>
              </a:rPr>
              <a:t> – </a:t>
            </a:r>
            <a:r>
              <a:rPr lang="fr-FR" sz="800" noProof="0" dirty="0" smtClean="0">
                <a:latin typeface="Bodoni Poster" pitchFamily="18" charset="0"/>
                <a:sym typeface="Symbol"/>
              </a:rPr>
              <a:t>Standard</a:t>
            </a:r>
            <a:endParaRPr lang="fr-FR" sz="1000" noProof="0" dirty="0" smtClean="0">
              <a:latin typeface="Bodoni Poster" pitchFamily="18" charset="0"/>
              <a:sym typeface="Symbol"/>
            </a:endParaRPr>
          </a:p>
          <a:p>
            <a:pPr marL="171450" indent="-171450">
              <a:buFont typeface="Wingdings" panose="05000000000000000000" pitchFamily="2" charset="2"/>
              <a:buChar char="q"/>
            </a:pPr>
            <a:r>
              <a:rPr lang="fr-FR" sz="1000" noProof="0" dirty="0" smtClean="0">
                <a:latin typeface="Bodoni Poster" pitchFamily="18" charset="0"/>
                <a:sym typeface="Symbol"/>
              </a:rPr>
              <a:t>NIST SP800-53B – </a:t>
            </a:r>
            <a:r>
              <a:rPr lang="fr-FR" sz="800" noProof="0" dirty="0" err="1" smtClean="0">
                <a:latin typeface="Bodoni Poster" pitchFamily="18" charset="0"/>
                <a:sym typeface="Symbol"/>
              </a:rPr>
              <a:t>Low</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NIST SP800-53B – </a:t>
            </a:r>
            <a:r>
              <a:rPr lang="fr-FR" sz="800" noProof="0" dirty="0" err="1" smtClean="0">
                <a:latin typeface="Bodoni Poster" pitchFamily="18" charset="0"/>
                <a:sym typeface="Symbol"/>
              </a:rPr>
              <a:t>Mod</a:t>
            </a:r>
            <a:endParaRPr lang="fr-FR" sz="1000" noProof="0" dirty="0" smtClean="0">
              <a:latin typeface="Bodoni Poster" pitchFamily="18" charset="0"/>
              <a:sym typeface="Symbol"/>
            </a:endParaRP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NIST SP800-53B – </a:t>
            </a:r>
            <a:r>
              <a:rPr lang="fr-FR" sz="800" noProof="0" dirty="0" smtClean="0">
                <a:latin typeface="Bodoni Poster" pitchFamily="18" charset="0"/>
                <a:sym typeface="Symbol"/>
              </a:rPr>
              <a:t>High</a:t>
            </a: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NIST SP800-171</a:t>
            </a:r>
          </a:p>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000" noProof="0" dirty="0" smtClean="0">
                <a:latin typeface="Bodoni Poster" pitchFamily="18" charset="0"/>
                <a:sym typeface="Symbol"/>
              </a:rPr>
              <a:t>…</a:t>
            </a:r>
          </a:p>
        </p:txBody>
      </p:sp>
      <p:cxnSp>
        <p:nvCxnSpPr>
          <p:cNvPr id="22" name="Connecteur droit 21"/>
          <p:cNvCxnSpPr/>
          <p:nvPr userDrawn="1"/>
        </p:nvCxnSpPr>
        <p:spPr>
          <a:xfrm>
            <a:off x="2098335" y="8123033"/>
            <a:ext cx="0" cy="467856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Ellipse 24"/>
          <p:cNvSpPr/>
          <p:nvPr userDrawn="1"/>
        </p:nvSpPr>
        <p:spPr>
          <a:xfrm>
            <a:off x="137177" y="7567900"/>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3</a:t>
            </a:r>
            <a:endParaRPr lang="fr-FR" sz="1400" b="1" noProof="0" dirty="0"/>
          </a:p>
        </p:txBody>
      </p:sp>
      <p:sp>
        <p:nvSpPr>
          <p:cNvPr id="45" name="Ellipse 44"/>
          <p:cNvSpPr/>
          <p:nvPr userDrawn="1"/>
        </p:nvSpPr>
        <p:spPr>
          <a:xfrm>
            <a:off x="111564" y="543874"/>
            <a:ext cx="584580"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2b</a:t>
            </a:r>
            <a:endParaRPr lang="fr-FR" sz="1400" b="1" noProof="0" dirty="0"/>
          </a:p>
        </p:txBody>
      </p:sp>
      <p:sp>
        <p:nvSpPr>
          <p:cNvPr id="66" name="ZoneTexte 65"/>
          <p:cNvSpPr txBox="1"/>
          <p:nvPr userDrawn="1"/>
        </p:nvSpPr>
        <p:spPr>
          <a:xfrm>
            <a:off x="8040960" y="3970650"/>
            <a:ext cx="1327730" cy="267766"/>
          </a:xfrm>
          <a:prstGeom prst="rect">
            <a:avLst/>
          </a:prstGeom>
          <a:noFill/>
        </p:spPr>
        <p:txBody>
          <a:bodyPr wrap="square" lIns="128016" tIns="64008" rIns="128016" bIns="64008" rtlCol="0">
            <a:spAutoFit/>
          </a:bodyPr>
          <a:lstStyle/>
          <a:p>
            <a:pPr algn="r"/>
            <a:r>
              <a:rPr lang="fr-FR" sz="900" noProof="0" dirty="0" smtClean="0">
                <a:solidFill>
                  <a:srgbClr val="FF3300"/>
                </a:solidFill>
                <a:latin typeface="+mn-lt"/>
              </a:rPr>
              <a:t>Besoin de sécurité</a:t>
            </a:r>
            <a:endParaRPr lang="fr-FR" sz="900" noProof="0" dirty="0">
              <a:solidFill>
                <a:srgbClr val="FF3300"/>
              </a:solidFill>
              <a:latin typeface="+mn-lt"/>
            </a:endParaRPr>
          </a:p>
        </p:txBody>
      </p:sp>
      <p:sp>
        <p:nvSpPr>
          <p:cNvPr id="67" name="ZoneTexte 66"/>
          <p:cNvSpPr txBox="1"/>
          <p:nvPr userDrawn="1"/>
        </p:nvSpPr>
        <p:spPr>
          <a:xfrm>
            <a:off x="2166837" y="7981456"/>
            <a:ext cx="1769667"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Autres sources:</a:t>
            </a:r>
            <a:endParaRPr lang="fr-FR" sz="1000" noProof="0" dirty="0">
              <a:latin typeface="Arial" panose="020B0604020202020204" pitchFamily="34" charset="0"/>
              <a:cs typeface="Arial" panose="020B0604020202020204" pitchFamily="34" charset="0"/>
            </a:endParaRPr>
          </a:p>
        </p:txBody>
      </p:sp>
      <p:sp>
        <p:nvSpPr>
          <p:cNvPr id="68" name="ZoneTexte 67"/>
          <p:cNvSpPr txBox="1"/>
          <p:nvPr userDrawn="1"/>
        </p:nvSpPr>
        <p:spPr>
          <a:xfrm>
            <a:off x="27508" y="7981456"/>
            <a:ext cx="16767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Sources:</a:t>
            </a:r>
            <a:endParaRPr lang="fr-FR" sz="1000" noProof="0" dirty="0">
              <a:latin typeface="Arial" panose="020B0604020202020204" pitchFamily="34" charset="0"/>
              <a:cs typeface="Arial" panose="020B0604020202020204" pitchFamily="34" charset="0"/>
            </a:endParaRPr>
          </a:p>
        </p:txBody>
      </p:sp>
      <p:pic>
        <p:nvPicPr>
          <p:cNvPr id="24" name="Image 23"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cxnSp>
        <p:nvCxnSpPr>
          <p:cNvPr id="26" name="Connecteur droit 68"/>
          <p:cNvCxnSpPr/>
          <p:nvPr userDrawn="1"/>
        </p:nvCxnSpPr>
        <p:spPr>
          <a:xfrm>
            <a:off x="5520680" y="7451540"/>
            <a:ext cx="0" cy="535006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9" name="ZoneTexte 69"/>
          <p:cNvSpPr txBox="1"/>
          <p:nvPr userDrawn="1"/>
        </p:nvSpPr>
        <p:spPr>
          <a:xfrm>
            <a:off x="5529172" y="7467959"/>
            <a:ext cx="4020871" cy="3385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Acronymes</a:t>
            </a:r>
            <a:endParaRPr lang="fr-FR" sz="800" noProof="0" dirty="0" smtClean="0">
              <a:latin typeface="Arial" panose="020B0604020202020204" pitchFamily="34" charset="0"/>
              <a:cs typeface="Arial" panose="020B0604020202020204" pitchFamily="34" charset="0"/>
            </a:endParaRPr>
          </a:p>
        </p:txBody>
      </p:sp>
      <p:sp>
        <p:nvSpPr>
          <p:cNvPr id="30" name="ZoneTexte 29"/>
          <p:cNvSpPr txBox="1"/>
          <p:nvPr userDrawn="1"/>
        </p:nvSpPr>
        <p:spPr>
          <a:xfrm>
            <a:off x="9331078" y="567160"/>
            <a:ext cx="277640" cy="400110"/>
          </a:xfrm>
          <a:prstGeom prst="rect">
            <a:avLst/>
          </a:prstGeom>
          <a:noFill/>
        </p:spPr>
        <p:txBody>
          <a:bodyPr wrap="none" rtlCol="0">
            <a:spAutoFit/>
          </a:bodyPr>
          <a:lstStyle/>
          <a:p>
            <a:pPr algn="ctr"/>
            <a:r>
              <a:rPr lang="fr-FR" sz="1000" noProof="0" dirty="0" smtClean="0">
                <a:latin typeface="+mn-lt"/>
                <a:cs typeface="Aharoni" panose="02010803020104030203" pitchFamily="2" charset="-79"/>
              </a:rPr>
              <a:t>D</a:t>
            </a:r>
          </a:p>
          <a:p>
            <a:pPr algn="ctr"/>
            <a:r>
              <a:rPr lang="fr-FR" sz="1000" noProof="0" dirty="0" smtClean="0">
                <a:latin typeface="+mn-lt"/>
                <a:cs typeface="Aharoni" panose="02010803020104030203" pitchFamily="2" charset="-79"/>
              </a:rPr>
              <a:t>I</a:t>
            </a:r>
            <a:endParaRPr lang="fr-FR" sz="1000" noProof="0" dirty="0">
              <a:latin typeface="+mn-lt"/>
              <a:cs typeface="Aharoni" panose="02010803020104030203" pitchFamily="2" charset="-79"/>
            </a:endParaRPr>
          </a:p>
        </p:txBody>
      </p:sp>
      <p:sp>
        <p:nvSpPr>
          <p:cNvPr id="31" name="ZoneTexte 30"/>
          <p:cNvSpPr txBox="1"/>
          <p:nvPr userDrawn="1"/>
        </p:nvSpPr>
        <p:spPr>
          <a:xfrm>
            <a:off x="9298053" y="6743654"/>
            <a:ext cx="277640" cy="707886"/>
          </a:xfrm>
          <a:prstGeom prst="rect">
            <a:avLst/>
          </a:prstGeom>
          <a:noFill/>
        </p:spPr>
        <p:txBody>
          <a:bodyPr wrap="none" rtlCol="0">
            <a:spAutoFit/>
          </a:bodyPr>
          <a:lstStyle/>
          <a:p>
            <a:pPr algn="ctr"/>
            <a:r>
              <a:rPr lang="fr-FR" sz="1000" noProof="0" dirty="0" smtClean="0">
                <a:latin typeface="+mn-lt"/>
                <a:cs typeface="Aharoni" panose="02010803020104030203" pitchFamily="2" charset="-79"/>
              </a:rPr>
              <a:t>D</a:t>
            </a:r>
          </a:p>
          <a:p>
            <a:pPr algn="ctr"/>
            <a:r>
              <a:rPr lang="fr-FR" sz="1000" noProof="0" dirty="0" smtClean="0">
                <a:latin typeface="+mn-lt"/>
                <a:cs typeface="Aharoni" panose="02010803020104030203" pitchFamily="2" charset="-79"/>
              </a:rPr>
              <a:t>I</a:t>
            </a:r>
          </a:p>
          <a:p>
            <a:pPr algn="ctr"/>
            <a:r>
              <a:rPr lang="fr-FR" sz="1000" noProof="0" dirty="0" smtClean="0">
                <a:latin typeface="+mn-lt"/>
                <a:cs typeface="Aharoni" panose="02010803020104030203" pitchFamily="2" charset="-79"/>
              </a:rPr>
              <a:t>C</a:t>
            </a:r>
          </a:p>
          <a:p>
            <a:pPr algn="ctr"/>
            <a:r>
              <a:rPr lang="fr-FR" sz="1000" noProof="0" dirty="0" smtClean="0">
                <a:latin typeface="+mn-lt"/>
                <a:cs typeface="Aharoni" panose="02010803020104030203" pitchFamily="2" charset="-79"/>
              </a:rPr>
              <a:t>P</a:t>
            </a:r>
            <a:endParaRPr lang="fr-FR" sz="1000" noProof="0" dirty="0">
              <a:latin typeface="+mn-lt"/>
              <a:cs typeface="Aharoni" panose="02010803020104030203" pitchFamily="2" charset="-79"/>
            </a:endParaRPr>
          </a:p>
        </p:txBody>
      </p:sp>
      <p:sp>
        <p:nvSpPr>
          <p:cNvPr id="32" name="ZoneTexte 31"/>
          <p:cNvSpPr txBox="1"/>
          <p:nvPr userDrawn="1"/>
        </p:nvSpPr>
        <p:spPr>
          <a:xfrm>
            <a:off x="91229" y="3978751"/>
            <a:ext cx="183848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Informations</a:t>
            </a:r>
            <a:r>
              <a:rPr lang="fr-FR" sz="1000" baseline="0" noProof="0" dirty="0" smtClean="0">
                <a:latin typeface="Arial" panose="020B0604020202020204" pitchFamily="34" charset="0"/>
                <a:cs typeface="Arial" panose="020B0604020202020204" pitchFamily="34" charset="0"/>
              </a:rPr>
              <a:t> / d</a:t>
            </a:r>
            <a:r>
              <a:rPr lang="fr-FR" sz="1000" noProof="0" dirty="0" smtClean="0">
                <a:latin typeface="Arial" panose="020B0604020202020204" pitchFamily="34" charset="0"/>
                <a:cs typeface="Arial" panose="020B0604020202020204" pitchFamily="34" charset="0"/>
              </a:rPr>
              <a:t>onnées</a:t>
            </a:r>
            <a:endParaRPr lang="fr-FR" sz="1000" noProof="0" dirty="0">
              <a:latin typeface="Arial" panose="020B0604020202020204" pitchFamily="34" charset="0"/>
              <a:cs typeface="Arial" panose="020B0604020202020204" pitchFamily="34" charset="0"/>
            </a:endParaRPr>
          </a:p>
        </p:txBody>
      </p:sp>
      <p:sp>
        <p:nvSpPr>
          <p:cNvPr id="33" name="ZoneTexte 32"/>
          <p:cNvSpPr txBox="1"/>
          <p:nvPr userDrawn="1"/>
        </p:nvSpPr>
        <p:spPr>
          <a:xfrm>
            <a:off x="86701" y="3695597"/>
            <a:ext cx="21310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Fonctions /</a:t>
            </a:r>
            <a:r>
              <a:rPr lang="fr-FR" sz="1000" baseline="0" noProof="0" dirty="0" smtClean="0">
                <a:latin typeface="Arial" panose="020B0604020202020204" pitchFamily="34" charset="0"/>
                <a:cs typeface="Arial" panose="020B0604020202020204" pitchFamily="34" charset="0"/>
              </a:rPr>
              <a:t> p</a:t>
            </a:r>
            <a:r>
              <a:rPr lang="fr-FR" sz="1000" noProof="0" dirty="0" smtClean="0">
                <a:latin typeface="Arial" panose="020B0604020202020204" pitchFamily="34" charset="0"/>
                <a:cs typeface="Arial" panose="020B0604020202020204" pitchFamily="34" charset="0"/>
              </a:rPr>
              <a:t>rocessus / services</a:t>
            </a:r>
            <a:endParaRPr lang="fr-FR" sz="10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6516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_Périmètre métier et technique (5)">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Architecture et</a:t>
            </a:r>
            <a:r>
              <a:rPr lang="fr-FR" sz="2000" b="1" baseline="0" noProof="0" dirty="0" smtClean="0">
                <a:latin typeface="Arial" panose="020B0604020202020204" pitchFamily="34" charset="0"/>
                <a:cs typeface="Arial" panose="020B0604020202020204" pitchFamily="34" charset="0"/>
              </a:rPr>
              <a:t> biens supports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8491" y="496144"/>
            <a:ext cx="9570922"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cxnSp>
        <p:nvCxnSpPr>
          <p:cNvPr id="5" name="Connecteur droit 4"/>
          <p:cNvCxnSpPr/>
          <p:nvPr userDrawn="1"/>
        </p:nvCxnSpPr>
        <p:spPr>
          <a:xfrm>
            <a:off x="31090" y="7450902"/>
            <a:ext cx="9578601" cy="3712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ZoneTexte 5"/>
          <p:cNvSpPr txBox="1"/>
          <p:nvPr userDrawn="1"/>
        </p:nvSpPr>
        <p:spPr>
          <a:xfrm>
            <a:off x="21334" y="485047"/>
            <a:ext cx="9589441" cy="3385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Principaux biens support</a:t>
            </a:r>
          </a:p>
        </p:txBody>
      </p:sp>
      <p:sp>
        <p:nvSpPr>
          <p:cNvPr id="7" name="Ellipse 6"/>
          <p:cNvSpPr/>
          <p:nvPr userDrawn="1"/>
        </p:nvSpPr>
        <p:spPr>
          <a:xfrm>
            <a:off x="48072" y="568152"/>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4</a:t>
            </a:r>
            <a:endParaRPr lang="fr-FR" sz="1400" b="1" noProof="0" dirty="0"/>
          </a:p>
        </p:txBody>
      </p:sp>
      <p:sp>
        <p:nvSpPr>
          <p:cNvPr id="9" name="ZoneTexte 8"/>
          <p:cNvSpPr txBox="1"/>
          <p:nvPr userDrawn="1"/>
        </p:nvSpPr>
        <p:spPr>
          <a:xfrm>
            <a:off x="17042" y="7488024"/>
            <a:ext cx="2277656" cy="375487"/>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Infrastructure</a:t>
            </a:r>
            <a:endParaRPr lang="fr-FR" sz="600" noProof="0" dirty="0" smtClean="0">
              <a:latin typeface="Arial" panose="020B0604020202020204" pitchFamily="34" charset="0"/>
              <a:cs typeface="Arial" panose="020B0604020202020204" pitchFamily="34" charset="0"/>
            </a:endParaRPr>
          </a:p>
          <a:p>
            <a:r>
              <a:rPr lang="fr-FR" sz="600" noProof="0" dirty="0" smtClean="0">
                <a:latin typeface="Arial" panose="020B0604020202020204" pitchFamily="34" charset="0"/>
                <a:cs typeface="Arial" panose="020B0604020202020204" pitchFamily="34" charset="0"/>
              </a:rPr>
              <a:t>(locaux, biens</a:t>
            </a:r>
            <a:r>
              <a:rPr lang="fr-FR" sz="600" baseline="0" noProof="0" dirty="0" smtClean="0">
                <a:latin typeface="Arial" panose="020B0604020202020204" pitchFamily="34" charset="0"/>
                <a:cs typeface="Arial" panose="020B0604020202020204" pitchFamily="34" charset="0"/>
              </a:rPr>
              <a:t> physiques</a:t>
            </a:r>
            <a:r>
              <a:rPr lang="fr-FR" sz="600" noProof="0" dirty="0" smtClean="0">
                <a:latin typeface="Arial" panose="020B0604020202020204" pitchFamily="34" charset="0"/>
                <a:cs typeface="Arial" panose="020B0604020202020204" pitchFamily="34" charset="0"/>
              </a:rPr>
              <a:t>)</a:t>
            </a:r>
            <a:endParaRPr lang="fr-FR" sz="600" noProof="0" dirty="0">
              <a:latin typeface="Arial" panose="020B0604020202020204" pitchFamily="34" charset="0"/>
              <a:cs typeface="Arial" panose="020B0604020202020204" pitchFamily="34" charset="0"/>
            </a:endParaRPr>
          </a:p>
        </p:txBody>
      </p:sp>
      <p:sp>
        <p:nvSpPr>
          <p:cNvPr id="10" name="ZoneTexte 9"/>
          <p:cNvSpPr txBox="1"/>
          <p:nvPr userDrawn="1"/>
        </p:nvSpPr>
        <p:spPr>
          <a:xfrm>
            <a:off x="17042" y="2568929"/>
            <a:ext cx="2335286" cy="375487"/>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Organisation</a:t>
            </a:r>
            <a:endParaRPr lang="fr-FR" sz="600" noProof="0" dirty="0" smtClean="0">
              <a:latin typeface="Arial" panose="020B0604020202020204" pitchFamily="34" charset="0"/>
              <a:cs typeface="Arial" panose="020B0604020202020204" pitchFamily="34" charset="0"/>
            </a:endParaRPr>
          </a:p>
          <a:p>
            <a:r>
              <a:rPr lang="fr-FR" sz="600" noProof="0" dirty="0" smtClean="0">
                <a:latin typeface="Arial" panose="020B0604020202020204" pitchFamily="34" charset="0"/>
                <a:cs typeface="Arial" panose="020B0604020202020204" pitchFamily="34" charset="0"/>
              </a:rPr>
              <a:t>(structure, ressources humaines)</a:t>
            </a:r>
            <a:endParaRPr lang="fr-FR" sz="600" noProof="0" dirty="0">
              <a:latin typeface="Arial" panose="020B0604020202020204" pitchFamily="34" charset="0"/>
              <a:cs typeface="Arial" panose="020B0604020202020204" pitchFamily="34" charset="0"/>
            </a:endParaRPr>
          </a:p>
        </p:txBody>
      </p:sp>
      <p:sp>
        <p:nvSpPr>
          <p:cNvPr id="11" name="ZoneTexte 10"/>
          <p:cNvSpPr txBox="1"/>
          <p:nvPr userDrawn="1"/>
        </p:nvSpPr>
        <p:spPr>
          <a:xfrm>
            <a:off x="17042" y="2963079"/>
            <a:ext cx="2308762" cy="375487"/>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Informatique</a:t>
            </a:r>
            <a:endParaRPr lang="fr-FR" sz="600" noProof="0" dirty="0" smtClean="0">
              <a:latin typeface="Arial" panose="020B0604020202020204" pitchFamily="34" charset="0"/>
              <a:cs typeface="Arial" panose="020B0604020202020204" pitchFamily="34" charset="0"/>
            </a:endParaRPr>
          </a:p>
          <a:p>
            <a:r>
              <a:rPr lang="fr-FR" sz="600" noProof="0" dirty="0" smtClean="0">
                <a:latin typeface="Arial" panose="020B0604020202020204" pitchFamily="34" charset="0"/>
                <a:cs typeface="Arial" panose="020B0604020202020204" pitchFamily="34" charset="0"/>
              </a:rPr>
              <a:t>(matériels, logiciels, réseaux)</a:t>
            </a:r>
            <a:endParaRPr lang="fr-FR" sz="600" noProof="0" dirty="0">
              <a:latin typeface="Arial" panose="020B0604020202020204" pitchFamily="34" charset="0"/>
              <a:cs typeface="Arial" panose="020B0604020202020204" pitchFamily="34" charset="0"/>
            </a:endParaRPr>
          </a:p>
        </p:txBody>
      </p:sp>
      <p:cxnSp>
        <p:nvCxnSpPr>
          <p:cNvPr id="19" name="Connecteur droit 18"/>
          <p:cNvCxnSpPr/>
          <p:nvPr userDrawn="1"/>
        </p:nvCxnSpPr>
        <p:spPr>
          <a:xfrm>
            <a:off x="-23936" y="9497144"/>
            <a:ext cx="9603349" cy="27002"/>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45328" y="9524146"/>
            <a:ext cx="9579808" cy="4770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Mesures de sécurité implémentées ou spécifiées</a:t>
            </a:r>
          </a:p>
          <a:p>
            <a:pPr algn="ctr"/>
            <a:r>
              <a:rPr lang="fr-FR" sz="900" noProof="0" dirty="0" smtClean="0">
                <a:latin typeface="Arial" panose="020B0604020202020204" pitchFamily="34" charset="0"/>
                <a:cs typeface="Arial" panose="020B0604020202020204" pitchFamily="34" charset="0"/>
              </a:rPr>
              <a:t>(en plus des mesures des</a:t>
            </a:r>
            <a:r>
              <a:rPr lang="fr-FR" sz="900" baseline="0" noProof="0" dirty="0" smtClean="0">
                <a:latin typeface="Arial" panose="020B0604020202020204" pitchFamily="34" charset="0"/>
                <a:cs typeface="Arial" panose="020B0604020202020204" pitchFamily="34" charset="0"/>
              </a:rPr>
              <a:t> r</a:t>
            </a:r>
            <a:r>
              <a:rPr lang="fr-FR" sz="900" noProof="0" dirty="0" smtClean="0">
                <a:latin typeface="Arial" panose="020B0604020202020204" pitchFamily="34" charset="0"/>
                <a:cs typeface="Arial" panose="020B0604020202020204" pitchFamily="34" charset="0"/>
              </a:rPr>
              <a:t>éférentiels de sécurité)</a:t>
            </a:r>
            <a:endParaRPr lang="fr-FR" sz="900" noProof="0" dirty="0">
              <a:latin typeface="Arial" panose="020B0604020202020204" pitchFamily="34" charset="0"/>
              <a:cs typeface="Arial" panose="020B0604020202020204" pitchFamily="34" charset="0"/>
            </a:endParaRPr>
          </a:p>
        </p:txBody>
      </p:sp>
      <p:sp>
        <p:nvSpPr>
          <p:cNvPr id="29" name="Ellipse 28"/>
          <p:cNvSpPr/>
          <p:nvPr userDrawn="1"/>
        </p:nvSpPr>
        <p:spPr>
          <a:xfrm>
            <a:off x="48072" y="9569152"/>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5</a:t>
            </a:r>
            <a:endParaRPr lang="fr-FR" sz="1400" b="1" noProof="0" dirty="0"/>
          </a:p>
        </p:txBody>
      </p:sp>
      <p:cxnSp>
        <p:nvCxnSpPr>
          <p:cNvPr id="30" name="Connecteur droit 29"/>
          <p:cNvCxnSpPr/>
          <p:nvPr userDrawn="1"/>
        </p:nvCxnSpPr>
        <p:spPr>
          <a:xfrm>
            <a:off x="14370" y="2944416"/>
            <a:ext cx="9586830" cy="37327"/>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6" name="Image 15"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17" name="ZoneTexte 7"/>
          <p:cNvSpPr txBox="1"/>
          <p:nvPr userDrawn="1"/>
        </p:nvSpPr>
        <p:spPr>
          <a:xfrm>
            <a:off x="2340473" y="4644862"/>
            <a:ext cx="5283819" cy="1015663"/>
          </a:xfrm>
          <a:prstGeom prst="rect">
            <a:avLst/>
          </a:prstGeom>
          <a:noFill/>
        </p:spPr>
        <p:txBody>
          <a:bodyPr wrap="none" rtlCol="0">
            <a:spAutoFit/>
          </a:bodyPr>
          <a:lstStyle/>
          <a:p>
            <a:pPr algn="ctr"/>
            <a:r>
              <a:rPr lang="fr-FR" sz="2000" noProof="0" dirty="0" smtClean="0">
                <a:solidFill>
                  <a:schemeClr val="bg1">
                    <a:lumMod val="50000"/>
                  </a:schemeClr>
                </a:solidFill>
              </a:rPr>
              <a:t>Mettre un</a:t>
            </a:r>
            <a:r>
              <a:rPr lang="fr-FR" sz="2000" baseline="0" noProof="0" dirty="0" smtClean="0">
                <a:solidFill>
                  <a:schemeClr val="bg1">
                    <a:lumMod val="50000"/>
                  </a:schemeClr>
                </a:solidFill>
              </a:rPr>
              <a:t> schéma d’architecture</a:t>
            </a:r>
          </a:p>
          <a:p>
            <a:pPr algn="ctr"/>
            <a:endParaRPr lang="fr-FR" sz="2000" baseline="0" noProof="0" dirty="0" smtClean="0">
              <a:solidFill>
                <a:schemeClr val="bg1">
                  <a:lumMod val="50000"/>
                </a:schemeClr>
              </a:solidFill>
            </a:endParaRPr>
          </a:p>
          <a:p>
            <a:pPr algn="ctr"/>
            <a:r>
              <a:rPr lang="fr-FR" sz="2000" baseline="0" noProof="0" dirty="0" smtClean="0">
                <a:solidFill>
                  <a:schemeClr val="bg1">
                    <a:lumMod val="50000"/>
                  </a:schemeClr>
                </a:solidFill>
              </a:rPr>
              <a:t>Utiliser les post-</a:t>
            </a:r>
            <a:r>
              <a:rPr lang="fr-FR" sz="2000" baseline="0" noProof="0" dirty="0" err="1" smtClean="0">
                <a:solidFill>
                  <a:schemeClr val="bg1">
                    <a:lumMod val="50000"/>
                  </a:schemeClr>
                </a:solidFill>
              </a:rPr>
              <a:t>its</a:t>
            </a:r>
            <a:r>
              <a:rPr lang="fr-FR" sz="2000" baseline="0" noProof="0" dirty="0" smtClean="0">
                <a:solidFill>
                  <a:schemeClr val="bg1">
                    <a:lumMod val="50000"/>
                  </a:schemeClr>
                </a:solidFill>
              </a:rPr>
              <a:t> au-dessus de architecture</a:t>
            </a:r>
            <a:endParaRPr lang="fr-FR" sz="2000" noProof="0" dirty="0">
              <a:solidFill>
                <a:schemeClr val="bg1">
                  <a:lumMod val="50000"/>
                </a:schemeClr>
              </a:solidFill>
            </a:endParaRPr>
          </a:p>
        </p:txBody>
      </p:sp>
      <p:sp>
        <p:nvSpPr>
          <p:cNvPr id="18" name="ZoneTexte 17"/>
          <p:cNvSpPr txBox="1"/>
          <p:nvPr userDrawn="1"/>
        </p:nvSpPr>
        <p:spPr>
          <a:xfrm>
            <a:off x="43566" y="7082325"/>
            <a:ext cx="2308762" cy="375487"/>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Informatique</a:t>
            </a:r>
            <a:endParaRPr lang="fr-FR" sz="600" noProof="0" dirty="0" smtClean="0">
              <a:latin typeface="Arial" panose="020B0604020202020204" pitchFamily="34" charset="0"/>
              <a:cs typeface="Arial" panose="020B0604020202020204" pitchFamily="34" charset="0"/>
            </a:endParaRPr>
          </a:p>
          <a:p>
            <a:r>
              <a:rPr lang="fr-FR" sz="600" noProof="0" dirty="0" smtClean="0">
                <a:latin typeface="Arial" panose="020B0604020202020204" pitchFamily="34" charset="0"/>
                <a:cs typeface="Arial" panose="020B0604020202020204" pitchFamily="34" charset="0"/>
              </a:rPr>
              <a:t>(matériels, logiciels, réseaux)</a:t>
            </a:r>
            <a:endParaRPr lang="fr-FR" sz="600" noProof="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7167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b_Périmètre métier et technique (6)">
    <p:spTree>
      <p:nvGrpSpPr>
        <p:cNvPr id="1" name=""/>
        <p:cNvGrpSpPr/>
        <p:nvPr/>
      </p:nvGrpSpPr>
      <p:grpSpPr>
        <a:xfrm>
          <a:off x="0" y="0"/>
          <a:ext cx="0" cy="0"/>
          <a:chOff x="0" y="0"/>
          <a:chExt cx="0" cy="0"/>
        </a:xfrm>
      </p:grpSpPr>
      <p:sp>
        <p:nvSpPr>
          <p:cNvPr id="3"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Architecture et biens</a:t>
            </a:r>
            <a:r>
              <a:rPr lang="fr-FR" sz="2000" b="1" baseline="0" noProof="0" dirty="0" smtClean="0">
                <a:latin typeface="Arial" panose="020B0604020202020204" pitchFamily="34" charset="0"/>
                <a:cs typeface="Arial" panose="020B0604020202020204" pitchFamily="34" charset="0"/>
              </a:rPr>
              <a:t> supports</a:t>
            </a:r>
            <a:endParaRPr lang="fr-FR" sz="700" b="1" noProof="0" dirty="0">
              <a:latin typeface="Arial" panose="020B0604020202020204" pitchFamily="34" charset="0"/>
              <a:cs typeface="Arial" panose="020B0604020202020204" pitchFamily="34" charset="0"/>
            </a:endParaRPr>
          </a:p>
        </p:txBody>
      </p:sp>
      <p:sp>
        <p:nvSpPr>
          <p:cNvPr id="4" name="Rectangle 3"/>
          <p:cNvSpPr/>
          <p:nvPr userDrawn="1"/>
        </p:nvSpPr>
        <p:spPr>
          <a:xfrm>
            <a:off x="8491" y="496144"/>
            <a:ext cx="9570922" cy="12305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fr-FR" noProof="0" dirty="0"/>
          </a:p>
        </p:txBody>
      </p:sp>
      <p:sp>
        <p:nvSpPr>
          <p:cNvPr id="9" name="ZoneTexte 7"/>
          <p:cNvSpPr txBox="1"/>
          <p:nvPr userDrawn="1"/>
        </p:nvSpPr>
        <p:spPr>
          <a:xfrm>
            <a:off x="2424336" y="5968752"/>
            <a:ext cx="5283819" cy="1015663"/>
          </a:xfrm>
          <a:prstGeom prst="rect">
            <a:avLst/>
          </a:prstGeom>
          <a:noFill/>
        </p:spPr>
        <p:txBody>
          <a:bodyPr wrap="none" rtlCol="0">
            <a:spAutoFit/>
          </a:bodyPr>
          <a:lstStyle/>
          <a:p>
            <a:pPr algn="ctr"/>
            <a:r>
              <a:rPr lang="fr-FR" sz="2000" noProof="0" dirty="0" smtClean="0">
                <a:solidFill>
                  <a:schemeClr val="bg1">
                    <a:lumMod val="50000"/>
                  </a:schemeClr>
                </a:solidFill>
              </a:rPr>
              <a:t>Mettre un</a:t>
            </a:r>
            <a:r>
              <a:rPr lang="fr-FR" sz="2000" baseline="0" noProof="0" dirty="0" smtClean="0">
                <a:solidFill>
                  <a:schemeClr val="bg1">
                    <a:lumMod val="50000"/>
                  </a:schemeClr>
                </a:solidFill>
              </a:rPr>
              <a:t> schéma d’architecture</a:t>
            </a:r>
          </a:p>
          <a:p>
            <a:pPr algn="ctr"/>
            <a:endParaRPr lang="fr-FR" sz="2000" baseline="0" noProof="0" dirty="0" smtClean="0">
              <a:solidFill>
                <a:schemeClr val="bg1">
                  <a:lumMod val="50000"/>
                </a:schemeClr>
              </a:solidFill>
            </a:endParaRPr>
          </a:p>
          <a:p>
            <a:pPr algn="ctr"/>
            <a:r>
              <a:rPr lang="fr-FR" sz="2000" baseline="0" noProof="0" dirty="0" smtClean="0">
                <a:solidFill>
                  <a:schemeClr val="bg1">
                    <a:lumMod val="50000"/>
                  </a:schemeClr>
                </a:solidFill>
              </a:rPr>
              <a:t>Utiliser les post-</a:t>
            </a:r>
            <a:r>
              <a:rPr lang="fr-FR" sz="2000" baseline="0" noProof="0" dirty="0" err="1" smtClean="0">
                <a:solidFill>
                  <a:schemeClr val="bg1">
                    <a:lumMod val="50000"/>
                  </a:schemeClr>
                </a:solidFill>
              </a:rPr>
              <a:t>its</a:t>
            </a:r>
            <a:r>
              <a:rPr lang="fr-FR" sz="2000" baseline="0" noProof="0" dirty="0" smtClean="0">
                <a:solidFill>
                  <a:schemeClr val="bg1">
                    <a:lumMod val="50000"/>
                  </a:schemeClr>
                </a:solidFill>
              </a:rPr>
              <a:t> au-dessus de architecture</a:t>
            </a:r>
            <a:endParaRPr lang="fr-FR" sz="2000" noProof="0" dirty="0">
              <a:solidFill>
                <a:schemeClr val="bg1">
                  <a:lumMod val="50000"/>
                </a:schemeClr>
              </a:solidFill>
            </a:endParaRPr>
          </a:p>
        </p:txBody>
      </p:sp>
      <p:sp>
        <p:nvSpPr>
          <p:cNvPr id="10" name="ZoneTexte 9"/>
          <p:cNvSpPr txBox="1"/>
          <p:nvPr userDrawn="1"/>
        </p:nvSpPr>
        <p:spPr>
          <a:xfrm>
            <a:off x="21334" y="485047"/>
            <a:ext cx="9589441" cy="3385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Principaux biens support</a:t>
            </a:r>
          </a:p>
        </p:txBody>
      </p:sp>
      <p:sp>
        <p:nvSpPr>
          <p:cNvPr id="11" name="Ellipse 10"/>
          <p:cNvSpPr/>
          <p:nvPr userDrawn="1"/>
        </p:nvSpPr>
        <p:spPr>
          <a:xfrm>
            <a:off x="48072" y="568152"/>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4</a:t>
            </a:r>
            <a:endParaRPr lang="fr-FR" sz="1400" b="1" noProof="0" dirty="0"/>
          </a:p>
        </p:txBody>
      </p:sp>
    </p:spTree>
    <p:extLst>
      <p:ext uri="{BB962C8B-B14F-4D97-AF65-F5344CB8AC3E}">
        <p14:creationId xmlns:p14="http://schemas.microsoft.com/office/powerpoint/2010/main" val="7464417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bc_Périmètre + Evts redoutés">
    <p:spTree>
      <p:nvGrpSpPr>
        <p:cNvPr id="1" name=""/>
        <p:cNvGrpSpPr/>
        <p:nvPr/>
      </p:nvGrpSpPr>
      <p:grpSpPr>
        <a:xfrm>
          <a:off x="0" y="0"/>
          <a:ext cx="0" cy="0"/>
          <a:chOff x="0" y="0"/>
          <a:chExt cx="0" cy="0"/>
        </a:xfrm>
      </p:grpSpPr>
      <p:sp>
        <p:nvSpPr>
          <p:cNvPr id="7" name="Arrondir un rectangle avec un coin diagonal 3"/>
          <p:cNvSpPr/>
          <p:nvPr userDrawn="1"/>
        </p:nvSpPr>
        <p:spPr>
          <a:xfrm>
            <a:off x="0" y="20891"/>
            <a:ext cx="9601200" cy="4032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fr-FR" sz="2000" b="1" noProof="0" dirty="0" smtClean="0">
                <a:latin typeface="Arial" panose="020B0604020202020204" pitchFamily="34" charset="0"/>
                <a:cs typeface="Arial" panose="020B0604020202020204" pitchFamily="34" charset="0"/>
              </a:rPr>
              <a:t>Atelier n°1: Périmètre,</a:t>
            </a:r>
            <a:r>
              <a:rPr lang="fr-FR" sz="2000" b="1" baseline="0" noProof="0" dirty="0" smtClean="0">
                <a:latin typeface="Arial" panose="020B0604020202020204" pitchFamily="34" charset="0"/>
                <a:cs typeface="Arial" panose="020B0604020202020204" pitchFamily="34" charset="0"/>
              </a:rPr>
              <a:t> événements redoutés, impacts et sévérité</a:t>
            </a:r>
            <a:endParaRPr lang="fr-FR" sz="700" b="1" noProof="0" dirty="0">
              <a:latin typeface="Arial" panose="020B0604020202020204" pitchFamily="34" charset="0"/>
              <a:cs typeface="Arial" panose="020B0604020202020204" pitchFamily="34" charset="0"/>
            </a:endParaRPr>
          </a:p>
        </p:txBody>
      </p:sp>
      <p:sp>
        <p:nvSpPr>
          <p:cNvPr id="8" name="Rectangle 7"/>
          <p:cNvSpPr/>
          <p:nvPr userDrawn="1"/>
        </p:nvSpPr>
        <p:spPr>
          <a:xfrm>
            <a:off x="8491" y="510325"/>
            <a:ext cx="9570922" cy="122271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en-GB"/>
          </a:p>
        </p:txBody>
      </p:sp>
      <p:sp>
        <p:nvSpPr>
          <p:cNvPr id="15" name="ZoneTexte 14"/>
          <p:cNvSpPr txBox="1"/>
          <p:nvPr userDrawn="1"/>
        </p:nvSpPr>
        <p:spPr>
          <a:xfrm>
            <a:off x="35696" y="10555615"/>
            <a:ext cx="5484984" cy="430887"/>
          </a:xfrm>
          <a:prstGeom prst="rect">
            <a:avLst/>
          </a:prstGeom>
          <a:noFill/>
        </p:spPr>
        <p:txBody>
          <a:bodyPr wrap="square" rtlCol="0">
            <a:spAutoFit/>
          </a:bodyPr>
          <a:lstStyle/>
          <a:p>
            <a:pPr algn="ctr"/>
            <a:r>
              <a:rPr lang="en-GB" sz="1500" dirty="0" smtClean="0">
                <a:latin typeface="Bodoni Poster" pitchFamily="18" charset="0"/>
              </a:rPr>
              <a:t>Minimal Set of Security Controls</a:t>
            </a:r>
          </a:p>
          <a:p>
            <a:pPr algn="ctr"/>
            <a:r>
              <a:rPr lang="en-GB" sz="700" dirty="0" smtClean="0">
                <a:latin typeface="Bodoni Poster" pitchFamily="18" charset="0"/>
              </a:rPr>
              <a:t>(i.e. applicable standards, possibly with restrictions)</a:t>
            </a:r>
          </a:p>
        </p:txBody>
      </p:sp>
      <p:sp>
        <p:nvSpPr>
          <p:cNvPr id="16" name="ZoneTexte 15"/>
          <p:cNvSpPr txBox="1"/>
          <p:nvPr userDrawn="1"/>
        </p:nvSpPr>
        <p:spPr>
          <a:xfrm>
            <a:off x="62311" y="11324868"/>
            <a:ext cx="2118278" cy="1360372"/>
          </a:xfrm>
          <a:prstGeom prst="rect">
            <a:avLst/>
          </a:prstGeom>
          <a:noFill/>
        </p:spPr>
        <p:txBody>
          <a:bodyPr wrap="square" lIns="128016" tIns="64008" rIns="128016" bIns="64008" rtlCol="0">
            <a:spAutoFit/>
          </a:bodyPr>
          <a:lstStyle/>
          <a:p>
            <a:pPr marL="171450" indent="-171450">
              <a:buFont typeface="Wingdings" panose="05000000000000000000" pitchFamily="2" charset="2"/>
              <a:buChar char="q"/>
            </a:pPr>
            <a:r>
              <a:rPr lang="en-GB" sz="1000" dirty="0" smtClean="0">
                <a:latin typeface="Bodoni Poster" pitchFamily="18" charset="0"/>
                <a:sym typeface="Symbol"/>
              </a:rPr>
              <a:t>ANSSI basic hygiene</a:t>
            </a:r>
          </a:p>
          <a:p>
            <a:pPr marL="171450" indent="-171450">
              <a:buFont typeface="Wingdings" panose="05000000000000000000" pitchFamily="2" charset="2"/>
              <a:buChar char="q"/>
            </a:pPr>
            <a:r>
              <a:rPr lang="en-GB" sz="1000" dirty="0" smtClean="0">
                <a:latin typeface="Bodoni Poster" pitchFamily="18" charset="0"/>
                <a:sym typeface="Symbol"/>
              </a:rPr>
              <a:t>ANSSI PSSIE</a:t>
            </a:r>
          </a:p>
          <a:p>
            <a:pPr marL="171450" indent="-171450">
              <a:buFont typeface="Wingdings" panose="05000000000000000000" pitchFamily="2" charset="2"/>
              <a:buChar char="q"/>
            </a:pPr>
            <a:r>
              <a:rPr lang="en-GB" sz="1000" dirty="0">
                <a:latin typeface="Bodoni Poster" pitchFamily="18" charset="0"/>
                <a:sym typeface="Symbol"/>
              </a:rPr>
              <a:t>CIS Controls</a:t>
            </a:r>
          </a:p>
          <a:p>
            <a:pPr marL="171450" indent="-171450">
              <a:buFont typeface="Wingdings" panose="05000000000000000000" pitchFamily="2" charset="2"/>
              <a:buChar char="q"/>
            </a:pPr>
            <a:r>
              <a:rPr lang="en-GB" sz="1000" dirty="0" smtClean="0">
                <a:latin typeface="Bodoni Poster" pitchFamily="18" charset="0"/>
                <a:sym typeface="Symbol"/>
              </a:rPr>
              <a:t>ISA/IEC 62443-3-3</a:t>
            </a:r>
          </a:p>
          <a:p>
            <a:pPr marL="171450" indent="-171450">
              <a:buFont typeface="Wingdings" panose="05000000000000000000" pitchFamily="2" charset="2"/>
              <a:buChar char="q"/>
            </a:pPr>
            <a:r>
              <a:rPr lang="en-GB" sz="1000" dirty="0" smtClean="0">
                <a:latin typeface="Bodoni Poster" pitchFamily="18" charset="0"/>
                <a:sym typeface="Symbol"/>
              </a:rPr>
              <a:t>ISO 27002</a:t>
            </a:r>
          </a:p>
          <a:p>
            <a:pPr marL="171450" indent="-171450">
              <a:buFont typeface="Wingdings" panose="05000000000000000000" pitchFamily="2" charset="2"/>
              <a:buChar char="q"/>
            </a:pPr>
            <a:r>
              <a:rPr lang="en-GB" sz="1000" dirty="0" smtClean="0">
                <a:latin typeface="Bodoni Poster" pitchFamily="18" charset="0"/>
                <a:sym typeface="Symbol"/>
              </a:rPr>
              <a:t>NIST SP800-53</a:t>
            </a:r>
          </a:p>
          <a:p>
            <a:pPr marL="171450" indent="-171450">
              <a:buFont typeface="Wingdings" panose="05000000000000000000" pitchFamily="2" charset="2"/>
              <a:buChar char="q"/>
            </a:pPr>
            <a:r>
              <a:rPr lang="en-GB" sz="1000" dirty="0">
                <a:latin typeface="Bodoni Poster" pitchFamily="18" charset="0"/>
                <a:sym typeface="Symbol"/>
              </a:rPr>
              <a:t>EUROCAE ED-203</a:t>
            </a:r>
          </a:p>
          <a:p>
            <a:pPr marL="171450" indent="-171450">
              <a:buFont typeface="Wingdings" panose="05000000000000000000" pitchFamily="2" charset="2"/>
              <a:buChar char="q"/>
            </a:pPr>
            <a:r>
              <a:rPr lang="en-GB" sz="1000" dirty="0">
                <a:latin typeface="Bodoni Poster" pitchFamily="18" charset="0"/>
                <a:sym typeface="Symbol"/>
              </a:rPr>
              <a:t>EU </a:t>
            </a:r>
            <a:r>
              <a:rPr lang="en-GB" sz="1000" dirty="0" smtClean="0">
                <a:latin typeface="Bodoni Poster" pitchFamily="18" charset="0"/>
                <a:sym typeface="Symbol"/>
              </a:rPr>
              <a:t>GDPR</a:t>
            </a:r>
            <a:endParaRPr lang="en-GB" sz="1000" dirty="0">
              <a:latin typeface="Bodoni Poster" pitchFamily="18" charset="0"/>
              <a:sym typeface="Symbol"/>
            </a:endParaRPr>
          </a:p>
        </p:txBody>
      </p:sp>
      <p:cxnSp>
        <p:nvCxnSpPr>
          <p:cNvPr id="17" name="Connecteur droit 16"/>
          <p:cNvCxnSpPr/>
          <p:nvPr userDrawn="1"/>
        </p:nvCxnSpPr>
        <p:spPr>
          <a:xfrm flipH="1">
            <a:off x="2064296" y="11197564"/>
            <a:ext cx="3506" cy="16040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Ellipse 18"/>
          <p:cNvSpPr/>
          <p:nvPr userDrawn="1"/>
        </p:nvSpPr>
        <p:spPr>
          <a:xfrm>
            <a:off x="137177" y="10642431"/>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4</a:t>
            </a:r>
            <a:endParaRPr lang="en-GB" sz="1400" b="1" dirty="0"/>
          </a:p>
        </p:txBody>
      </p:sp>
      <p:sp>
        <p:nvSpPr>
          <p:cNvPr id="29" name="ZoneTexte 28"/>
          <p:cNvSpPr txBox="1"/>
          <p:nvPr userDrawn="1"/>
        </p:nvSpPr>
        <p:spPr>
          <a:xfrm>
            <a:off x="2136303" y="11055987"/>
            <a:ext cx="2071029" cy="283154"/>
          </a:xfrm>
          <a:prstGeom prst="rect">
            <a:avLst/>
          </a:prstGeom>
          <a:noFill/>
        </p:spPr>
        <p:txBody>
          <a:bodyPr wrap="square" lIns="128016" tIns="64008" rIns="128016" bIns="64008" rtlCol="0">
            <a:spAutoFit/>
          </a:bodyPr>
          <a:lstStyle/>
          <a:p>
            <a:r>
              <a:rPr lang="en-GB" sz="1000" dirty="0" smtClean="0">
                <a:latin typeface="Bodoni Poster" pitchFamily="18" charset="0"/>
              </a:rPr>
              <a:t>Other sources / controls:</a:t>
            </a:r>
            <a:endParaRPr lang="en-GB" sz="1000" dirty="0">
              <a:latin typeface="Bodoni Poster" pitchFamily="18" charset="0"/>
            </a:endParaRPr>
          </a:p>
        </p:txBody>
      </p:sp>
      <p:sp>
        <p:nvSpPr>
          <p:cNvPr id="30" name="ZoneTexte 29"/>
          <p:cNvSpPr txBox="1"/>
          <p:nvPr userDrawn="1"/>
        </p:nvSpPr>
        <p:spPr>
          <a:xfrm>
            <a:off x="27508" y="11055987"/>
            <a:ext cx="1676748" cy="283154"/>
          </a:xfrm>
          <a:prstGeom prst="rect">
            <a:avLst/>
          </a:prstGeom>
          <a:noFill/>
        </p:spPr>
        <p:txBody>
          <a:bodyPr wrap="square" lIns="128016" tIns="64008" rIns="128016" bIns="64008" rtlCol="0">
            <a:spAutoFit/>
          </a:bodyPr>
          <a:lstStyle/>
          <a:p>
            <a:r>
              <a:rPr lang="en-GB" sz="1000" dirty="0" smtClean="0">
                <a:latin typeface="Bodoni Poster" pitchFamily="18" charset="0"/>
              </a:rPr>
              <a:t>Standard sources:</a:t>
            </a:r>
            <a:endParaRPr lang="en-GB" sz="1000" dirty="0">
              <a:latin typeface="Bodoni Poster" pitchFamily="18" charset="0"/>
            </a:endParaRPr>
          </a:p>
        </p:txBody>
      </p:sp>
      <p:cxnSp>
        <p:nvCxnSpPr>
          <p:cNvPr id="31" name="Connecteur droit 30"/>
          <p:cNvCxnSpPr/>
          <p:nvPr userDrawn="1"/>
        </p:nvCxnSpPr>
        <p:spPr>
          <a:xfrm>
            <a:off x="5520680" y="10554090"/>
            <a:ext cx="0" cy="224751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32" name="ZoneTexte 31"/>
          <p:cNvSpPr txBox="1"/>
          <p:nvPr userDrawn="1"/>
        </p:nvSpPr>
        <p:spPr>
          <a:xfrm>
            <a:off x="6012376" y="10571003"/>
            <a:ext cx="3597315" cy="323165"/>
          </a:xfrm>
          <a:prstGeom prst="rect">
            <a:avLst/>
          </a:prstGeom>
          <a:noFill/>
        </p:spPr>
        <p:txBody>
          <a:bodyPr wrap="square" rtlCol="0">
            <a:spAutoFit/>
          </a:bodyPr>
          <a:lstStyle/>
          <a:p>
            <a:pPr algn="ctr"/>
            <a:r>
              <a:rPr lang="en-GB" sz="1500" dirty="0" smtClean="0">
                <a:latin typeface="Bodoni Poster" pitchFamily="18" charset="0"/>
              </a:rPr>
              <a:t>Acronyms / Initialisms</a:t>
            </a:r>
            <a:endParaRPr lang="en-GB" sz="700" dirty="0" smtClean="0">
              <a:latin typeface="Bodoni Poster" pitchFamily="18" charset="0"/>
            </a:endParaRPr>
          </a:p>
        </p:txBody>
      </p:sp>
      <p:cxnSp>
        <p:nvCxnSpPr>
          <p:cNvPr id="57" name="Connecteur droit 56"/>
          <p:cNvCxnSpPr/>
          <p:nvPr userDrawn="1"/>
        </p:nvCxnSpPr>
        <p:spPr>
          <a:xfrm>
            <a:off x="8491" y="6112768"/>
            <a:ext cx="9570922"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58" name="ZoneTexte 57"/>
          <p:cNvSpPr txBox="1"/>
          <p:nvPr userDrawn="1"/>
        </p:nvSpPr>
        <p:spPr>
          <a:xfrm>
            <a:off x="29910" y="6105628"/>
            <a:ext cx="9551102" cy="483209"/>
          </a:xfrm>
          <a:prstGeom prst="rect">
            <a:avLst/>
          </a:prstGeom>
          <a:noFill/>
        </p:spPr>
        <p:txBody>
          <a:bodyPr wrap="square" lIns="128016" tIns="64008" rIns="128016" bIns="64008" rtlCol="0">
            <a:spAutoFit/>
          </a:bodyPr>
          <a:lstStyle/>
          <a:p>
            <a:pPr algn="ctr"/>
            <a:r>
              <a:rPr lang="en-GB" sz="1500" dirty="0" smtClean="0">
                <a:latin typeface="Bodoni Poster" pitchFamily="18" charset="0"/>
              </a:rPr>
              <a:t>Severity assessment</a:t>
            </a:r>
            <a:endParaRPr lang="en-GB" sz="700" dirty="0">
              <a:latin typeface="Bodoni Poster" pitchFamily="18" charset="0"/>
            </a:endParaRPr>
          </a:p>
          <a:p>
            <a:pPr algn="ctr"/>
            <a:r>
              <a:rPr lang="en-GB" sz="700" dirty="0">
                <a:latin typeface="Bodoni Poster" pitchFamily="18" charset="0"/>
              </a:rPr>
              <a:t>(i.e. considering existing or already specified security measures)</a:t>
            </a:r>
          </a:p>
        </p:txBody>
      </p:sp>
      <p:sp>
        <p:nvSpPr>
          <p:cNvPr id="59" name="Ellipse 58"/>
          <p:cNvSpPr/>
          <p:nvPr userDrawn="1"/>
        </p:nvSpPr>
        <p:spPr>
          <a:xfrm>
            <a:off x="9216910" y="617063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3</a:t>
            </a:r>
            <a:endParaRPr lang="en-GB" sz="1400" b="1" dirty="0"/>
          </a:p>
        </p:txBody>
      </p:sp>
      <p:grpSp>
        <p:nvGrpSpPr>
          <p:cNvPr id="60" name="Groupe 59"/>
          <p:cNvGrpSpPr/>
          <p:nvPr userDrawn="1"/>
        </p:nvGrpSpPr>
        <p:grpSpPr>
          <a:xfrm>
            <a:off x="1924439" y="7043354"/>
            <a:ext cx="5768611" cy="3389893"/>
            <a:chOff x="1916028" y="1504256"/>
            <a:chExt cx="5768611" cy="4918859"/>
          </a:xfrm>
        </p:grpSpPr>
        <p:cxnSp>
          <p:nvCxnSpPr>
            <p:cNvPr id="61" name="Connecteur droit avec flèche 60"/>
            <p:cNvCxnSpPr/>
            <p:nvPr/>
          </p:nvCxnSpPr>
          <p:spPr>
            <a:xfrm flipV="1">
              <a:off x="5752346"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62" name="Connecteur droit avec flèche 61"/>
            <p:cNvCxnSpPr/>
            <p:nvPr/>
          </p:nvCxnSpPr>
          <p:spPr>
            <a:xfrm flipV="1">
              <a:off x="7670505"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63" name="Connecteur droit avec flèche 62"/>
            <p:cNvCxnSpPr/>
            <p:nvPr/>
          </p:nvCxnSpPr>
          <p:spPr>
            <a:xfrm flipV="1">
              <a:off x="3834187"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cxnSp>
          <p:nvCxnSpPr>
            <p:cNvPr id="64" name="Connecteur droit avec flèche 63"/>
            <p:cNvCxnSpPr/>
            <p:nvPr/>
          </p:nvCxnSpPr>
          <p:spPr>
            <a:xfrm flipV="1">
              <a:off x="1916028" y="1504256"/>
              <a:ext cx="14134" cy="4918859"/>
            </a:xfrm>
            <a:prstGeom prst="straightConnector1">
              <a:avLst/>
            </a:prstGeom>
            <a:ln>
              <a:gradFill>
                <a:gsLst>
                  <a:gs pos="0">
                    <a:srgbClr val="92D050"/>
                  </a:gs>
                  <a:gs pos="50000">
                    <a:srgbClr val="FFC000"/>
                  </a:gs>
                  <a:gs pos="100000">
                    <a:srgbClr val="FF0000"/>
                  </a:gs>
                </a:gsLst>
                <a:lin ang="5400000" scaled="0"/>
              </a:gradFill>
              <a:tailEnd type="arrow"/>
            </a:ln>
          </p:spPr>
          <p:style>
            <a:lnRef idx="2">
              <a:schemeClr val="accent2"/>
            </a:lnRef>
            <a:fillRef idx="0">
              <a:schemeClr val="accent2"/>
            </a:fillRef>
            <a:effectRef idx="1">
              <a:schemeClr val="accent2"/>
            </a:effectRef>
            <a:fontRef idx="minor">
              <a:schemeClr val="tx1"/>
            </a:fontRef>
          </p:style>
        </p:cxnSp>
      </p:grpSp>
      <p:cxnSp>
        <p:nvCxnSpPr>
          <p:cNvPr id="103" name="Connecteur droit 102"/>
          <p:cNvCxnSpPr/>
          <p:nvPr userDrawn="1"/>
        </p:nvCxnSpPr>
        <p:spPr>
          <a:xfrm>
            <a:off x="-23936" y="10537518"/>
            <a:ext cx="9603349"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pic>
        <p:nvPicPr>
          <p:cNvPr id="46" name="Image 45" descr="LOGO-CLUBEBIOS-RVB.png"/>
          <p:cNvPicPr>
            <a:picLocks noChangeAspect="1"/>
          </p:cNvPicPr>
          <p:nvPr userDrawn="1"/>
        </p:nvPicPr>
        <p:blipFill>
          <a:blip r:embed="rId2" cstate="print"/>
          <a:stretch>
            <a:fillRect/>
          </a:stretch>
        </p:blipFill>
        <p:spPr>
          <a:xfrm>
            <a:off x="86701" y="75622"/>
            <a:ext cx="269157" cy="307504"/>
          </a:xfrm>
          <a:prstGeom prst="rect">
            <a:avLst/>
          </a:prstGeom>
        </p:spPr>
      </p:pic>
      <p:sp>
        <p:nvSpPr>
          <p:cNvPr id="47" name="ZoneTexte 46"/>
          <p:cNvSpPr txBox="1"/>
          <p:nvPr userDrawn="1"/>
        </p:nvSpPr>
        <p:spPr>
          <a:xfrm>
            <a:off x="27508" y="2009473"/>
            <a:ext cx="9577554" cy="477054"/>
          </a:xfrm>
          <a:prstGeom prst="rect">
            <a:avLst/>
          </a:prstGeom>
          <a:noFill/>
        </p:spPr>
        <p:txBody>
          <a:bodyPr wrap="square" rtlCol="0">
            <a:spAutoFit/>
          </a:bodyPr>
          <a:lstStyle/>
          <a:p>
            <a:pPr algn="ctr"/>
            <a:r>
              <a:rPr lang="fr-FR" sz="1600" noProof="0" dirty="0" smtClean="0">
                <a:latin typeface="Arial" panose="020B0604020202020204" pitchFamily="34" charset="0"/>
                <a:cs typeface="Arial" panose="020B0604020202020204" pitchFamily="34" charset="0"/>
              </a:rPr>
              <a:t>Valeurs métier, leurs dépositaires</a:t>
            </a:r>
            <a:r>
              <a:rPr lang="fr-FR" sz="1600" baseline="0" noProof="0" dirty="0" smtClean="0">
                <a:latin typeface="Arial" panose="020B0604020202020204" pitchFamily="34" charset="0"/>
                <a:cs typeface="Arial" panose="020B0604020202020204" pitchFamily="34" charset="0"/>
              </a:rPr>
              <a:t> </a:t>
            </a:r>
            <a:r>
              <a:rPr lang="fr-FR" sz="1600" noProof="0" dirty="0" smtClean="0">
                <a:latin typeface="Arial" panose="020B0604020202020204" pitchFamily="34" charset="0"/>
                <a:cs typeface="Arial" panose="020B0604020202020204" pitchFamily="34" charset="0"/>
              </a:rPr>
              <a:t>et besoins de sécurité</a:t>
            </a:r>
          </a:p>
          <a:p>
            <a:pPr algn="ctr"/>
            <a:r>
              <a:rPr lang="fr-FR" sz="900" noProof="0" dirty="0" smtClean="0">
                <a:latin typeface="Arial" panose="020B0604020202020204" pitchFamily="34" charset="0"/>
                <a:cs typeface="Arial" panose="020B0604020202020204" pitchFamily="34" charset="0"/>
              </a:rPr>
              <a:t>(5 à 10 valeurs métier ;</a:t>
            </a:r>
            <a:r>
              <a:rPr lang="fr-FR" sz="900" baseline="0" noProof="0" dirty="0" smtClean="0">
                <a:latin typeface="Arial" panose="020B0604020202020204" pitchFamily="34" charset="0"/>
                <a:cs typeface="Arial" panose="020B0604020202020204" pitchFamily="34" charset="0"/>
              </a:rPr>
              <a:t> </a:t>
            </a:r>
            <a:r>
              <a:rPr lang="fr-FR" sz="900" noProof="0" dirty="0" smtClean="0">
                <a:latin typeface="Arial" panose="020B0604020202020204" pitchFamily="34" charset="0"/>
                <a:cs typeface="Arial" panose="020B0604020202020204" pitchFamily="34" charset="0"/>
              </a:rPr>
              <a:t>confidentialité / C, intégrité / I , disponibilité / D, et vie privée / P)</a:t>
            </a:r>
            <a:endParaRPr lang="fr-FR" sz="900" noProof="0" dirty="0">
              <a:latin typeface="Arial" panose="020B0604020202020204" pitchFamily="34" charset="0"/>
              <a:cs typeface="Arial" panose="020B0604020202020204" pitchFamily="34" charset="0"/>
            </a:endParaRPr>
          </a:p>
        </p:txBody>
      </p:sp>
      <p:cxnSp>
        <p:nvCxnSpPr>
          <p:cNvPr id="48" name="Connecteur droit 47"/>
          <p:cNvCxnSpPr/>
          <p:nvPr userDrawn="1"/>
        </p:nvCxnSpPr>
        <p:spPr>
          <a:xfrm>
            <a:off x="-23936" y="1975420"/>
            <a:ext cx="9666054" cy="37327"/>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49" name="Ellipse 48"/>
          <p:cNvSpPr/>
          <p:nvPr userDrawn="1"/>
        </p:nvSpPr>
        <p:spPr>
          <a:xfrm>
            <a:off x="39451" y="546334"/>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1</a:t>
            </a:r>
            <a:endParaRPr lang="fr-FR" sz="1400" b="1" noProof="0" dirty="0"/>
          </a:p>
        </p:txBody>
      </p:sp>
      <p:cxnSp>
        <p:nvCxnSpPr>
          <p:cNvPr id="51" name="Connecteur droit 50"/>
          <p:cNvCxnSpPr/>
          <p:nvPr userDrawn="1"/>
        </p:nvCxnSpPr>
        <p:spPr>
          <a:xfrm>
            <a:off x="3216424" y="591638"/>
            <a:ext cx="0" cy="130671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2" name="ZoneTexte 51"/>
          <p:cNvSpPr txBox="1"/>
          <p:nvPr userDrawn="1"/>
        </p:nvSpPr>
        <p:spPr>
          <a:xfrm>
            <a:off x="3239218" y="485206"/>
            <a:ext cx="4369694"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Missions / activités opérationnelles</a:t>
            </a:r>
            <a:endParaRPr lang="fr-FR" sz="1600" noProof="0" dirty="0">
              <a:latin typeface="Arial" panose="020B0604020202020204" pitchFamily="34" charset="0"/>
              <a:cs typeface="Arial" panose="020B0604020202020204" pitchFamily="34" charset="0"/>
            </a:endParaRPr>
          </a:p>
        </p:txBody>
      </p:sp>
      <p:sp>
        <p:nvSpPr>
          <p:cNvPr id="53" name="Ellipse 52"/>
          <p:cNvSpPr/>
          <p:nvPr userDrawn="1"/>
        </p:nvSpPr>
        <p:spPr>
          <a:xfrm>
            <a:off x="48072" y="2024659"/>
            <a:ext cx="296653"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smtClean="0"/>
              <a:t>2</a:t>
            </a:r>
            <a:endParaRPr lang="fr-FR" sz="1400" b="1" noProof="0" dirty="0"/>
          </a:p>
        </p:txBody>
      </p:sp>
      <p:sp>
        <p:nvSpPr>
          <p:cNvPr id="54" name="ZoneTexte 53"/>
          <p:cNvSpPr txBox="1"/>
          <p:nvPr userDrawn="1"/>
        </p:nvSpPr>
        <p:spPr>
          <a:xfrm>
            <a:off x="336104" y="485206"/>
            <a:ext cx="2880320" cy="318924"/>
          </a:xfrm>
          <a:prstGeom prst="rect">
            <a:avLst/>
          </a:prstGeom>
          <a:noFill/>
        </p:spPr>
        <p:txBody>
          <a:bodyPr wrap="square" lIns="36000" tIns="36000" rIns="36000" bIns="36000" rtlCol="0">
            <a:spAutoFit/>
          </a:bodyPr>
          <a:lstStyle/>
          <a:p>
            <a:pPr algn="ctr"/>
            <a:r>
              <a:rPr lang="fr-FR" sz="1600" noProof="0" dirty="0" smtClean="0">
                <a:latin typeface="Arial" panose="020B0604020202020204" pitchFamily="34" charset="0"/>
                <a:cs typeface="Arial" panose="020B0604020202020204" pitchFamily="34" charset="0"/>
              </a:rPr>
              <a:t>Objectif(s) de l’étude</a:t>
            </a:r>
            <a:endParaRPr lang="fr-FR" sz="1600" noProof="0" dirty="0">
              <a:latin typeface="Arial" panose="020B0604020202020204" pitchFamily="34" charset="0"/>
              <a:cs typeface="Arial" panose="020B0604020202020204" pitchFamily="34" charset="0"/>
            </a:endParaRPr>
          </a:p>
        </p:txBody>
      </p:sp>
      <p:sp>
        <p:nvSpPr>
          <p:cNvPr id="55" name="ZoneTexte 54"/>
          <p:cNvSpPr txBox="1"/>
          <p:nvPr userDrawn="1"/>
        </p:nvSpPr>
        <p:spPr>
          <a:xfrm>
            <a:off x="7608911" y="477513"/>
            <a:ext cx="1970502" cy="375487"/>
          </a:xfrm>
          <a:prstGeom prst="rect">
            <a:avLst/>
          </a:prstGeom>
          <a:noFill/>
        </p:spPr>
        <p:txBody>
          <a:bodyPr wrap="square" lIns="128016" tIns="64008" rIns="128016" bIns="64008" rtlCol="0">
            <a:spAutoFit/>
          </a:bodyPr>
          <a:lstStyle/>
          <a:p>
            <a:pPr algn="ctr"/>
            <a:r>
              <a:rPr lang="fr-FR" sz="1600" noProof="0" dirty="0" smtClean="0">
                <a:latin typeface="Arial" panose="020B0604020202020204" pitchFamily="34" charset="0"/>
                <a:cs typeface="Arial" panose="020B0604020202020204" pitchFamily="34" charset="0"/>
              </a:rPr>
              <a:t>Itérations</a:t>
            </a:r>
            <a:endParaRPr lang="fr-FR" sz="1600" noProof="0" dirty="0">
              <a:latin typeface="Arial" panose="020B0604020202020204" pitchFamily="34" charset="0"/>
              <a:cs typeface="Arial" panose="020B0604020202020204" pitchFamily="34" charset="0"/>
            </a:endParaRPr>
          </a:p>
        </p:txBody>
      </p:sp>
      <p:sp>
        <p:nvSpPr>
          <p:cNvPr id="56" name="ZoneTexte 55"/>
          <p:cNvSpPr txBox="1"/>
          <p:nvPr userDrawn="1"/>
        </p:nvSpPr>
        <p:spPr>
          <a:xfrm>
            <a:off x="7608912" y="928192"/>
            <a:ext cx="1296144" cy="744819"/>
          </a:xfrm>
          <a:prstGeom prst="rect">
            <a:avLst/>
          </a:prstGeom>
          <a:noFill/>
        </p:spPr>
        <p:txBody>
          <a:bodyPr wrap="square" lIns="36000" tIns="64008" rIns="36000" bIns="64008" rtlCol="0">
            <a:spAutoFit/>
          </a:bodyPr>
          <a:lstStyle/>
          <a:p>
            <a:r>
              <a:rPr lang="fr-FR" sz="1000" noProof="0" dirty="0" smtClean="0">
                <a:latin typeface="Arial" panose="020B0604020202020204" pitchFamily="34" charset="0"/>
                <a:cs typeface="Arial" panose="020B0604020202020204" pitchFamily="34" charset="0"/>
              </a:rPr>
              <a:t>Cycle stratégique:</a:t>
            </a:r>
          </a:p>
          <a:p>
            <a:endParaRPr lang="fr-FR" sz="1000" noProof="0" dirty="0" smtClean="0">
              <a:latin typeface="Arial" panose="020B0604020202020204" pitchFamily="34" charset="0"/>
              <a:cs typeface="Arial" panose="020B0604020202020204" pitchFamily="34" charset="0"/>
            </a:endParaRPr>
          </a:p>
          <a:p>
            <a:endParaRPr lang="fr-FR" sz="1000" noProof="0" dirty="0" smtClean="0">
              <a:latin typeface="Arial" panose="020B0604020202020204" pitchFamily="34" charset="0"/>
              <a:cs typeface="Arial" panose="020B0604020202020204" pitchFamily="34" charset="0"/>
            </a:endParaRPr>
          </a:p>
          <a:p>
            <a:r>
              <a:rPr lang="fr-FR" sz="1000" noProof="0" dirty="0" smtClean="0">
                <a:latin typeface="Arial" panose="020B0604020202020204" pitchFamily="34" charset="0"/>
                <a:cs typeface="Arial" panose="020B0604020202020204" pitchFamily="34" charset="0"/>
              </a:rPr>
              <a:t>Cycle opérationnel:</a:t>
            </a:r>
            <a:endParaRPr lang="fr-FR" sz="1000" noProof="0" dirty="0">
              <a:latin typeface="Arial" panose="020B0604020202020204" pitchFamily="34" charset="0"/>
              <a:cs typeface="Arial" panose="020B0604020202020204" pitchFamily="34" charset="0"/>
            </a:endParaRPr>
          </a:p>
        </p:txBody>
      </p:sp>
      <p:cxnSp>
        <p:nvCxnSpPr>
          <p:cNvPr id="66" name="Connecteur droit 65"/>
          <p:cNvCxnSpPr/>
          <p:nvPr userDrawn="1"/>
        </p:nvCxnSpPr>
        <p:spPr>
          <a:xfrm>
            <a:off x="7608912" y="601739"/>
            <a:ext cx="0" cy="129661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7" name="ZoneTexte 66"/>
          <p:cNvSpPr txBox="1"/>
          <p:nvPr userDrawn="1"/>
        </p:nvSpPr>
        <p:spPr>
          <a:xfrm>
            <a:off x="81792" y="4208387"/>
            <a:ext cx="183848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Informations</a:t>
            </a:r>
            <a:r>
              <a:rPr lang="fr-FR" sz="1000" baseline="0" noProof="0" dirty="0" smtClean="0">
                <a:latin typeface="Arial" panose="020B0604020202020204" pitchFamily="34" charset="0"/>
                <a:cs typeface="Arial" panose="020B0604020202020204" pitchFamily="34" charset="0"/>
              </a:rPr>
              <a:t> / d</a:t>
            </a:r>
            <a:r>
              <a:rPr lang="fr-FR" sz="1000" noProof="0" dirty="0" smtClean="0">
                <a:latin typeface="Arial" panose="020B0604020202020204" pitchFamily="34" charset="0"/>
                <a:cs typeface="Arial" panose="020B0604020202020204" pitchFamily="34" charset="0"/>
              </a:rPr>
              <a:t>onnées</a:t>
            </a:r>
            <a:endParaRPr lang="fr-FR" sz="1000" noProof="0" dirty="0">
              <a:latin typeface="Arial" panose="020B0604020202020204" pitchFamily="34" charset="0"/>
              <a:cs typeface="Arial" panose="020B0604020202020204" pitchFamily="34" charset="0"/>
            </a:endParaRPr>
          </a:p>
        </p:txBody>
      </p:sp>
      <p:sp>
        <p:nvSpPr>
          <p:cNvPr id="68" name="ZoneTexte 67"/>
          <p:cNvSpPr txBox="1"/>
          <p:nvPr userDrawn="1"/>
        </p:nvSpPr>
        <p:spPr>
          <a:xfrm>
            <a:off x="77264" y="3925233"/>
            <a:ext cx="2131048" cy="283154"/>
          </a:xfrm>
          <a:prstGeom prst="rect">
            <a:avLst/>
          </a:prstGeom>
          <a:noFill/>
        </p:spPr>
        <p:txBody>
          <a:bodyPr wrap="square" lIns="128016" tIns="64008" rIns="128016" bIns="64008" rtlCol="0">
            <a:spAutoFit/>
          </a:bodyPr>
          <a:lstStyle/>
          <a:p>
            <a:r>
              <a:rPr lang="fr-FR" sz="1000" noProof="0" dirty="0" smtClean="0">
                <a:latin typeface="Arial" panose="020B0604020202020204" pitchFamily="34" charset="0"/>
                <a:cs typeface="Arial" panose="020B0604020202020204" pitchFamily="34" charset="0"/>
              </a:rPr>
              <a:t>Fonctions /</a:t>
            </a:r>
            <a:r>
              <a:rPr lang="fr-FR" sz="1000" baseline="0" noProof="0" dirty="0" smtClean="0">
                <a:latin typeface="Arial" panose="020B0604020202020204" pitchFamily="34" charset="0"/>
                <a:cs typeface="Arial" panose="020B0604020202020204" pitchFamily="34" charset="0"/>
              </a:rPr>
              <a:t> p</a:t>
            </a:r>
            <a:r>
              <a:rPr lang="fr-FR" sz="1000" noProof="0" dirty="0" smtClean="0">
                <a:latin typeface="Arial" panose="020B0604020202020204" pitchFamily="34" charset="0"/>
                <a:cs typeface="Arial" panose="020B0604020202020204" pitchFamily="34" charset="0"/>
              </a:rPr>
              <a:t>rocessus / services</a:t>
            </a:r>
            <a:endParaRPr lang="fr-FR" sz="1000" noProof="0" dirty="0">
              <a:latin typeface="Arial" panose="020B0604020202020204" pitchFamily="34" charset="0"/>
              <a:cs typeface="Arial" panose="020B0604020202020204" pitchFamily="34" charset="0"/>
            </a:endParaRPr>
          </a:p>
        </p:txBody>
      </p:sp>
      <p:cxnSp>
        <p:nvCxnSpPr>
          <p:cNvPr id="69" name="Connecteur droit avec flèche 68"/>
          <p:cNvCxnSpPr/>
          <p:nvPr userDrawn="1"/>
        </p:nvCxnSpPr>
        <p:spPr>
          <a:xfrm>
            <a:off x="225808" y="4190959"/>
            <a:ext cx="9229132" cy="0"/>
          </a:xfrm>
          <a:prstGeom prst="straightConnector1">
            <a:avLst/>
          </a:prstGeom>
          <a:ln>
            <a:gradFill flip="none" rotWithShape="1">
              <a:gsLst>
                <a:gs pos="0">
                  <a:srgbClr val="92D050"/>
                </a:gs>
                <a:gs pos="50000">
                  <a:srgbClr val="FFC000"/>
                </a:gs>
                <a:gs pos="100000">
                  <a:srgbClr val="FF0000"/>
                </a:gs>
              </a:gsLst>
              <a:lin ang="0" scaled="1"/>
              <a:tileRect/>
            </a:gradFill>
            <a:tailEnd type="arrow"/>
          </a:ln>
        </p:spPr>
        <p:style>
          <a:lnRef idx="2">
            <a:schemeClr val="accent2"/>
          </a:lnRef>
          <a:fillRef idx="0">
            <a:schemeClr val="accent2"/>
          </a:fillRef>
          <a:effectRef idx="1">
            <a:schemeClr val="accent2"/>
          </a:effectRef>
          <a:fontRef idx="minor">
            <a:schemeClr val="tx1"/>
          </a:fontRef>
        </p:style>
      </p:cxnSp>
      <p:sp>
        <p:nvSpPr>
          <p:cNvPr id="70" name="ZoneTexte 69"/>
          <p:cNvSpPr txBox="1"/>
          <p:nvPr userDrawn="1"/>
        </p:nvSpPr>
        <p:spPr>
          <a:xfrm>
            <a:off x="8112968" y="4186110"/>
            <a:ext cx="1296145" cy="267766"/>
          </a:xfrm>
          <a:prstGeom prst="rect">
            <a:avLst/>
          </a:prstGeom>
          <a:noFill/>
        </p:spPr>
        <p:txBody>
          <a:bodyPr wrap="square" lIns="128016" tIns="64008" rIns="128016" bIns="64008" rtlCol="0">
            <a:spAutoFit/>
          </a:bodyPr>
          <a:lstStyle/>
          <a:p>
            <a:pPr algn="r"/>
            <a:r>
              <a:rPr lang="fr-FR" sz="900" noProof="0" dirty="0" smtClean="0">
                <a:solidFill>
                  <a:srgbClr val="FF3300"/>
                </a:solidFill>
                <a:latin typeface="Arial" panose="020B0604020202020204" pitchFamily="34" charset="0"/>
                <a:cs typeface="Arial" panose="020B0604020202020204" pitchFamily="34" charset="0"/>
              </a:rPr>
              <a:t>Besoin de sécurité</a:t>
            </a:r>
            <a:endParaRPr lang="fr-FR" sz="900" noProof="0" dirty="0">
              <a:solidFill>
                <a:srgbClr val="FF3300"/>
              </a:solidFill>
              <a:latin typeface="Arial" panose="020B0604020202020204" pitchFamily="34" charset="0"/>
              <a:cs typeface="Arial" panose="020B0604020202020204" pitchFamily="34" charset="0"/>
            </a:endParaRPr>
          </a:p>
        </p:txBody>
      </p:sp>
      <p:sp>
        <p:nvSpPr>
          <p:cNvPr id="71" name="ZoneTexte 70"/>
          <p:cNvSpPr txBox="1"/>
          <p:nvPr userDrawn="1"/>
        </p:nvSpPr>
        <p:spPr>
          <a:xfrm>
            <a:off x="9270293" y="3709209"/>
            <a:ext cx="277640" cy="1323439"/>
          </a:xfrm>
          <a:prstGeom prst="rect">
            <a:avLst/>
          </a:prstGeom>
          <a:noFill/>
        </p:spPr>
        <p:txBody>
          <a:bodyPr wrap="none" rtlCol="0">
            <a:spAutoFit/>
          </a:bodyPr>
          <a:lstStyle/>
          <a:p>
            <a:pPr algn="ctr"/>
            <a:r>
              <a:rPr lang="fr-FR" sz="1000" noProof="0" dirty="0" smtClean="0">
                <a:latin typeface="+mn-lt"/>
                <a:cs typeface="Aharoni" panose="02010803020104030203" pitchFamily="2" charset="-79"/>
              </a:rPr>
              <a:t>D</a:t>
            </a:r>
          </a:p>
          <a:p>
            <a:pPr algn="ctr"/>
            <a:r>
              <a:rPr lang="fr-FR" sz="1000" noProof="0" dirty="0" smtClean="0">
                <a:latin typeface="+mn-lt"/>
                <a:cs typeface="Aharoni" panose="02010803020104030203" pitchFamily="2" charset="-79"/>
              </a:rPr>
              <a:t>I</a:t>
            </a:r>
          </a:p>
          <a:p>
            <a:pPr algn="ctr"/>
            <a:endParaRPr lang="fr-FR" sz="1000" noProof="0" dirty="0" smtClean="0">
              <a:latin typeface="+mn-lt"/>
              <a:cs typeface="Aharoni" panose="02010803020104030203" pitchFamily="2" charset="-79"/>
            </a:endParaRPr>
          </a:p>
          <a:p>
            <a:pPr algn="ctr"/>
            <a:endParaRPr lang="fr-FR" sz="1000" noProof="0" dirty="0" smtClean="0">
              <a:latin typeface="+mn-lt"/>
              <a:cs typeface="Aharoni" panose="02010803020104030203" pitchFamily="2" charset="-79"/>
            </a:endParaRPr>
          </a:p>
          <a:p>
            <a:pPr algn="ctr"/>
            <a:r>
              <a:rPr lang="fr-FR" sz="1000" noProof="0" dirty="0" smtClean="0">
                <a:latin typeface="+mn-lt"/>
                <a:cs typeface="Aharoni" panose="02010803020104030203" pitchFamily="2" charset="-79"/>
              </a:rPr>
              <a:t>D</a:t>
            </a:r>
            <a:br>
              <a:rPr lang="fr-FR" sz="1000" noProof="0" dirty="0" smtClean="0">
                <a:latin typeface="+mn-lt"/>
                <a:cs typeface="Aharoni" panose="02010803020104030203" pitchFamily="2" charset="-79"/>
              </a:rPr>
            </a:br>
            <a:r>
              <a:rPr lang="fr-FR" sz="1000" noProof="0" dirty="0" smtClean="0">
                <a:latin typeface="+mn-lt"/>
                <a:cs typeface="Aharoni" panose="02010803020104030203" pitchFamily="2" charset="-79"/>
              </a:rPr>
              <a:t>I</a:t>
            </a:r>
          </a:p>
          <a:p>
            <a:pPr algn="ctr"/>
            <a:r>
              <a:rPr lang="fr-FR" sz="1000" noProof="0" dirty="0" smtClean="0">
                <a:latin typeface="+mn-lt"/>
                <a:cs typeface="Aharoni" panose="02010803020104030203" pitchFamily="2" charset="-79"/>
              </a:rPr>
              <a:t>C</a:t>
            </a:r>
          </a:p>
          <a:p>
            <a:pPr algn="ctr"/>
            <a:r>
              <a:rPr lang="fr-FR" sz="1000" noProof="0" dirty="0" smtClean="0">
                <a:latin typeface="+mn-lt"/>
                <a:cs typeface="Aharoni" panose="02010803020104030203" pitchFamily="2" charset="-79"/>
              </a:rPr>
              <a:t>P</a:t>
            </a:r>
            <a:endParaRPr lang="fr-FR" sz="1000" noProof="0" dirty="0">
              <a:latin typeface="+mn-lt"/>
              <a:cs typeface="Aharoni" panose="02010803020104030203" pitchFamily="2" charset="-79"/>
            </a:endParaRPr>
          </a:p>
        </p:txBody>
      </p:sp>
    </p:spTree>
    <p:extLst>
      <p:ext uri="{BB962C8B-B14F-4D97-AF65-F5344CB8AC3E}">
        <p14:creationId xmlns:p14="http://schemas.microsoft.com/office/powerpoint/2010/main" val="334030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8761040" y="12592347"/>
            <a:ext cx="762000"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p:cNvPicPr>
            <a:picLocks noChangeAspect="1"/>
          </p:cNvPicPr>
          <p:nvPr userDrawn="1"/>
        </p:nvPicPr>
        <p:blipFill>
          <a:blip r:embed="rId26"/>
          <a:stretch>
            <a:fillRect/>
          </a:stretch>
        </p:blipFill>
        <p:spPr>
          <a:xfrm>
            <a:off x="23263" y="12665496"/>
            <a:ext cx="528865" cy="118624"/>
          </a:xfrm>
          <a:prstGeom prst="rect">
            <a:avLst/>
          </a:prstGeom>
        </p:spPr>
      </p:pic>
    </p:spTree>
    <p:extLst>
      <p:ext uri="{BB962C8B-B14F-4D97-AF65-F5344CB8AC3E}">
        <p14:creationId xmlns:p14="http://schemas.microsoft.com/office/powerpoint/2010/main" val="839121845"/>
      </p:ext>
    </p:extLst>
  </p:cSld>
  <p:clrMap bg1="lt1" tx1="dk1" bg2="lt2" tx2="dk2" accent1="accent1" accent2="accent2" accent3="accent3" accent4="accent4" accent5="accent5" accent6="accent6" hlink="hlink" folHlink="folHlink"/>
  <p:sldLayoutIdLst>
    <p:sldLayoutId id="2147483650" r:id="rId1"/>
    <p:sldLayoutId id="2147483673" r:id="rId2"/>
    <p:sldLayoutId id="2147483675" r:id="rId3"/>
    <p:sldLayoutId id="2147483651" r:id="rId4"/>
    <p:sldLayoutId id="2147483664" r:id="rId5"/>
    <p:sldLayoutId id="2147483665" r:id="rId6"/>
    <p:sldLayoutId id="2147483653" r:id="rId7"/>
    <p:sldLayoutId id="2147483670" r:id="rId8"/>
    <p:sldLayoutId id="2147483676" r:id="rId9"/>
    <p:sldLayoutId id="2147483652" r:id="rId10"/>
    <p:sldLayoutId id="2147483654" r:id="rId11"/>
    <p:sldLayoutId id="2147483655" r:id="rId12"/>
    <p:sldLayoutId id="2147483662" r:id="rId13"/>
    <p:sldLayoutId id="2147483674" r:id="rId14"/>
    <p:sldLayoutId id="2147483663" r:id="rId15"/>
    <p:sldLayoutId id="2147483671" r:id="rId16"/>
    <p:sldLayoutId id="2147483658" r:id="rId17"/>
    <p:sldLayoutId id="2147483667" r:id="rId18"/>
    <p:sldLayoutId id="2147483666" r:id="rId19"/>
    <p:sldLayoutId id="2147483659" r:id="rId20"/>
    <p:sldLayoutId id="2147483660" r:id="rId21"/>
    <p:sldLayoutId id="2147483668" r:id="rId22"/>
    <p:sldLayoutId id="2147483661" r:id="rId23"/>
  </p:sldLayoutIdLst>
  <p:timing>
    <p:tnLst>
      <p:par>
        <p:cTn id="1" dur="indefinite" restart="never" nodeType="tmRoot"/>
      </p:par>
    </p:tnLst>
  </p:timing>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fr-FR"/>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491" y="712168"/>
            <a:ext cx="9570922" cy="12089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en-GB"/>
          </a:p>
        </p:txBody>
      </p:sp>
      <p:sp>
        <p:nvSpPr>
          <p:cNvPr id="16" name="Rectangle 3"/>
          <p:cNvSpPr>
            <a:spLocks noChangeArrowheads="1"/>
          </p:cNvSpPr>
          <p:nvPr/>
        </p:nvSpPr>
        <p:spPr bwMode="auto">
          <a:xfrm>
            <a:off x="0" y="0"/>
            <a:ext cx="960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2" name="Rectangle 5"/>
          <p:cNvSpPr>
            <a:spLocks noChangeArrowheads="1"/>
          </p:cNvSpPr>
          <p:nvPr/>
        </p:nvSpPr>
        <p:spPr bwMode="auto">
          <a:xfrm>
            <a:off x="0" y="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4" name="Rectangle 7"/>
          <p:cNvSpPr>
            <a:spLocks noChangeArrowheads="1"/>
          </p:cNvSpPr>
          <p:nvPr/>
        </p:nvSpPr>
        <p:spPr bwMode="auto">
          <a:xfrm>
            <a:off x="2120881" y="5412141"/>
            <a:ext cx="5315879"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400" b="1" i="0" u="none" strike="noStrike" cap="all" normalizeH="0" baseline="0" dirty="0" smtClean="0">
                <a:ln>
                  <a:noFill/>
                </a:ln>
                <a:solidFill>
                  <a:schemeClr val="tx1"/>
                </a:solidFill>
                <a:effectLst/>
                <a:latin typeface="Arial" pitchFamily="34" charset="0"/>
                <a:ea typeface="Times New Roman" pitchFamily="18" charset="0"/>
                <a:cs typeface="Times New Roman" pitchFamily="18" charset="0"/>
              </a:rPr>
              <a:t>&lt;Nom</a:t>
            </a:r>
            <a:r>
              <a:rPr kumimoji="0" lang="fr-FR" altLang="fr-FR" sz="2400" b="1" i="0" u="none" strike="noStrike" cap="all" normalizeH="0" dirty="0" smtClean="0">
                <a:ln>
                  <a:noFill/>
                </a:ln>
                <a:solidFill>
                  <a:schemeClr val="tx1"/>
                </a:solidFill>
                <a:effectLst/>
                <a:latin typeface="Arial" pitchFamily="34" charset="0"/>
                <a:ea typeface="Times New Roman" pitchFamily="18" charset="0"/>
                <a:cs typeface="Times New Roman" pitchFamily="18" charset="0"/>
              </a:rPr>
              <a:t> du Projet&gt;</a:t>
            </a:r>
            <a:endParaRPr kumimoji="0" lang="fr-FR" altLang="fr-FR" sz="2400" b="1" i="0" u="none" strike="noStrike" cap="all"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2400" b="1" i="0" u="none" strike="noStrike" cap="all" normalizeH="0" baseline="0" dirty="0" smtClean="0">
              <a:ln>
                <a:noFill/>
              </a:ln>
              <a:solidFill>
                <a:schemeClr val="tx1"/>
              </a:solidFill>
              <a:effectLst/>
              <a:latin typeface="Arial" pitchFamily="34" charset="0"/>
              <a:ea typeface="Times New Roman" pitchFamily="18" charset="0"/>
              <a:cs typeface="Times New Roman" pitchFamily="18" charset="0"/>
            </a:endParaRPr>
          </a:p>
          <a:p>
            <a:pPr lvl="0" algn="ctr" defTabSz="914400" eaLnBrk="0" fontAlgn="base" hangingPunct="0">
              <a:spcBef>
                <a:spcPct val="0"/>
              </a:spcBef>
              <a:spcAft>
                <a:spcPct val="0"/>
              </a:spcAft>
            </a:pPr>
            <a:r>
              <a:rPr lang="fr-FR" altLang="fr-FR" sz="2400" b="1" cap="all" dirty="0">
                <a:latin typeface="Arial" pitchFamily="34" charset="0"/>
                <a:cs typeface="Times New Roman" pitchFamily="18" charset="0"/>
              </a:rPr>
              <a:t>Rapport </a:t>
            </a:r>
            <a:r>
              <a:rPr lang="fr-FR" altLang="fr-FR" sz="2400" b="1" cap="all" dirty="0" smtClean="0">
                <a:latin typeface="Arial" pitchFamily="34" charset="0"/>
                <a:cs typeface="Times New Roman" pitchFamily="18" charset="0"/>
              </a:rPr>
              <a:t>d’Analyse </a:t>
            </a:r>
          </a:p>
          <a:p>
            <a:pPr lvl="0" algn="ctr" defTabSz="914400" eaLnBrk="0" fontAlgn="base" hangingPunct="0">
              <a:spcBef>
                <a:spcPct val="0"/>
              </a:spcBef>
              <a:spcAft>
                <a:spcPct val="0"/>
              </a:spcAft>
            </a:pPr>
            <a:r>
              <a:rPr lang="fr-FR" altLang="fr-FR" sz="2400" b="1" cap="all" dirty="0" smtClean="0">
                <a:latin typeface="Arial" pitchFamily="34" charset="0"/>
                <a:cs typeface="Times New Roman" pitchFamily="18" charset="0"/>
              </a:rPr>
              <a:t>de risques </a:t>
            </a:r>
            <a:r>
              <a:rPr lang="fr-FR" altLang="fr-FR" sz="2400" b="1" cap="all" dirty="0">
                <a:latin typeface="Arial" pitchFamily="34" charset="0"/>
                <a:cs typeface="Times New Roman" pitchFamily="18" charset="0"/>
              </a:rPr>
              <a:t>de cybersécurité</a:t>
            </a:r>
            <a:endParaRPr kumimoji="0" lang="fr-FR" altLang="fr-FR" sz="2400" b="1" i="0" u="none" strike="noStrike" cap="all"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2400" b="1" i="0" u="none" strike="noStrike" cap="all"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400" b="1" cap="all" dirty="0" smtClean="0">
                <a:latin typeface="Arial" pitchFamily="34" charset="0"/>
                <a:cs typeface="Times New Roman" pitchFamily="18" charset="0"/>
              </a:rPr>
              <a:t>&lt;NOM SOCIETE&gt;</a:t>
            </a:r>
            <a:endParaRPr kumimoji="0" lang="fr-FR" altLang="fr-FR" sz="1400" b="0" i="0" u="none" strike="noStrike" cap="all" normalizeH="0" baseline="0" dirty="0" smtClean="0">
              <a:ln>
                <a:noFill/>
              </a:ln>
              <a:solidFill>
                <a:schemeClr val="tx1"/>
              </a:solidFill>
              <a:effectLst/>
              <a:latin typeface="Arial" pitchFamily="34" charset="0"/>
              <a:cs typeface="Arial" pitchFamily="34" charset="0"/>
            </a:endParaRPr>
          </a:p>
        </p:txBody>
      </p:sp>
      <p:sp>
        <p:nvSpPr>
          <p:cNvPr id="37" name="Rectangle 8"/>
          <p:cNvSpPr>
            <a:spLocks noChangeArrowheads="1"/>
          </p:cNvSpPr>
          <p:nvPr/>
        </p:nvSpPr>
        <p:spPr bwMode="auto">
          <a:xfrm>
            <a:off x="1478692" y="12403004"/>
            <a:ext cx="66607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6391275" algn="r"/>
              </a:tabLst>
              <a:defRPr>
                <a:solidFill>
                  <a:schemeClr val="tx1"/>
                </a:solidFill>
                <a:latin typeface="Arial" pitchFamily="34" charset="0"/>
                <a:cs typeface="Arial" pitchFamily="34" charset="0"/>
              </a:defRPr>
            </a:lvl1pPr>
            <a:lvl2pPr marL="4572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2pPr>
            <a:lvl3pPr marL="9144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3pPr>
            <a:lvl4pPr marL="13716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4pPr>
            <a:lvl5pPr marL="18288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5pPr>
            <a:lvl6pPr marL="22860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6pPr>
            <a:lvl7pPr marL="27432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7pPr>
            <a:lvl8pPr marL="32004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8pPr>
            <a:lvl9pPr marL="3657600" fontAlgn="base">
              <a:spcBef>
                <a:spcPct val="0"/>
              </a:spcBef>
              <a:spcAft>
                <a:spcPct val="0"/>
              </a:spcAft>
              <a:tabLst>
                <a:tab pos="3060700" algn="ctr"/>
                <a:tab pos="6391275"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3060700" algn="ctr"/>
                <a:tab pos="6391275" algn="r"/>
              </a:tabLst>
            </a:pPr>
            <a:r>
              <a:rPr kumimoji="0" lang="en-US" altLang="fr-FR" sz="600" b="0" i="0" u="none" strike="noStrike" cap="none" normalizeH="0" baseline="0" dirty="0" smtClean="0">
                <a:ln>
                  <a:noFill/>
                </a:ln>
                <a:solidFill>
                  <a:srgbClr val="000080"/>
                </a:solidFill>
                <a:effectLst/>
                <a:latin typeface="Arial" pitchFamily="34" charset="0"/>
                <a:ea typeface="Times New Roman" pitchFamily="18" charset="0"/>
                <a:cs typeface="Times New Roman" pitchFamily="18" charset="0"/>
              </a:rPr>
              <a:t>This document is not to be reproduced, modified, adapted, published, translated in any material form in whole or in part nor disclosed to any third party without the prior written permission of …</a:t>
            </a:r>
            <a:endParaRPr kumimoji="0" lang="en-US" alt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Image 7"/>
          <p:cNvPicPr>
            <a:picLocks noChangeAspect="1"/>
          </p:cNvPicPr>
          <p:nvPr/>
        </p:nvPicPr>
        <p:blipFill>
          <a:blip r:embed="rId2"/>
          <a:stretch>
            <a:fillRect/>
          </a:stretch>
        </p:blipFill>
        <p:spPr>
          <a:xfrm>
            <a:off x="4279228" y="0"/>
            <a:ext cx="999183" cy="691955"/>
          </a:xfrm>
          <a:prstGeom prst="rect">
            <a:avLst/>
          </a:prstGeom>
        </p:spPr>
      </p:pic>
      <p:sp>
        <p:nvSpPr>
          <p:cNvPr id="18" name="ZoneTexte 11"/>
          <p:cNvSpPr txBox="1">
            <a:spLocks noChangeArrowheads="1"/>
          </p:cNvSpPr>
          <p:nvPr/>
        </p:nvSpPr>
        <p:spPr bwMode="auto">
          <a:xfrm>
            <a:off x="3589747" y="11364416"/>
            <a:ext cx="2632050" cy="401200"/>
          </a:xfrm>
          <a:prstGeom prst="rect">
            <a:avLst/>
          </a:prstGeom>
          <a:solidFill>
            <a:schemeClr val="bg1">
              <a:alpha val="50000"/>
            </a:schemeClr>
          </a:solidFill>
          <a:ln w="6350">
            <a:solidFill>
              <a:srgbClr val="FF3300"/>
            </a:solidFill>
            <a:miter lim="800000"/>
            <a:headEnd/>
            <a:tailEnd/>
          </a:ln>
          <a:extLst/>
        </p:spPr>
        <p:txBody>
          <a:bodyPr wrap="square" lIns="45720" tIns="46800" rIns="45720" anchor="ctr" anchorCtr="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0" algn="ctr" defTabSz="457200" rtl="0" eaLnBrk="1" fontAlgn="auto" latinLnBrk="0" hangingPunct="1">
              <a:spcBef>
                <a:spcPts val="0"/>
              </a:spcBef>
              <a:spcAft>
                <a:spcPts val="0"/>
              </a:spcAft>
              <a:defRPr/>
            </a:pPr>
            <a:r>
              <a:rPr lang="fr-FR" sz="1000" b="0" kern="1200" dirty="0" smtClean="0">
                <a:solidFill>
                  <a:srgbClr val="FF0000"/>
                </a:solidFill>
                <a:latin typeface="+mj-lt"/>
                <a:ea typeface="+mn-ea"/>
                <a:cs typeface="+mn-cs"/>
              </a:rPr>
              <a:t>INDIQUER LE NIVEAU DE CONFIDENTIALITE</a:t>
            </a:r>
          </a:p>
        </p:txBody>
      </p:sp>
    </p:spTree>
    <p:extLst>
      <p:ext uri="{BB962C8B-B14F-4D97-AF65-F5344CB8AC3E}">
        <p14:creationId xmlns:p14="http://schemas.microsoft.com/office/powerpoint/2010/main" val="2787926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ZoneTexte 75"/>
          <p:cNvSpPr txBox="1"/>
          <p:nvPr/>
        </p:nvSpPr>
        <p:spPr>
          <a:xfrm>
            <a:off x="9010026" y="24026"/>
            <a:ext cx="540534" cy="400110"/>
          </a:xfrm>
          <a:prstGeom prst="rect">
            <a:avLst/>
          </a:prstGeom>
          <a:noFill/>
        </p:spPr>
        <p:txBody>
          <a:bodyPr wrap="none" rtlCol="0">
            <a:spAutoFit/>
          </a:bodyPr>
          <a:lstStyle/>
          <a:p>
            <a:pPr algn="ctr"/>
            <a:r>
              <a:rPr lang="fr-FR" sz="2000" dirty="0" smtClean="0">
                <a:solidFill>
                  <a:schemeClr val="lt1"/>
                </a:solidFill>
                <a:latin typeface="Arial" panose="020B0604020202020204" pitchFamily="34" charset="0"/>
                <a:cs typeface="Arial" panose="020B0604020202020204" pitchFamily="34" charset="0"/>
              </a:rPr>
              <a:t>1/1</a:t>
            </a:r>
            <a:endParaRPr lang="fr-FR" sz="2000" dirty="0">
              <a:solidFill>
                <a:schemeClr val="lt1"/>
              </a:solidFill>
              <a:latin typeface="Arial" panose="020B0604020202020204" pitchFamily="34" charset="0"/>
              <a:cs typeface="Arial" panose="020B0604020202020204" pitchFamily="34" charset="0"/>
            </a:endParaRPr>
          </a:p>
        </p:txBody>
      </p:sp>
      <p:sp>
        <p:nvSpPr>
          <p:cNvPr id="78" name="ZoneTexte 77"/>
          <p:cNvSpPr txBox="1"/>
          <p:nvPr/>
        </p:nvSpPr>
        <p:spPr>
          <a:xfrm>
            <a:off x="-1352357" y="801937"/>
            <a:ext cx="1256413" cy="288591"/>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1200"/>
            </a:lvl1pPr>
          </a:lstStyle>
          <a:p>
            <a:r>
              <a:rPr lang="fr-FR" dirty="0"/>
              <a:t>État étranger</a:t>
            </a:r>
          </a:p>
        </p:txBody>
      </p:sp>
      <p:sp>
        <p:nvSpPr>
          <p:cNvPr id="80" name="ZoneTexte 79"/>
          <p:cNvSpPr txBox="1"/>
          <p:nvPr/>
        </p:nvSpPr>
        <p:spPr>
          <a:xfrm>
            <a:off x="-1330669" y="1204768"/>
            <a:ext cx="1234725" cy="468127"/>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a:latin typeface="+mn-lt"/>
              </a:rPr>
              <a:t>Organisation criminelle</a:t>
            </a:r>
          </a:p>
        </p:txBody>
      </p:sp>
      <p:sp>
        <p:nvSpPr>
          <p:cNvPr id="82" name="ZoneTexte 81"/>
          <p:cNvSpPr txBox="1"/>
          <p:nvPr/>
        </p:nvSpPr>
        <p:spPr>
          <a:xfrm>
            <a:off x="-1352357" y="4159645"/>
            <a:ext cx="1256413" cy="288591"/>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Hacktiviste</a:t>
            </a:r>
            <a:endParaRPr lang="fr-FR" sz="1200" dirty="0">
              <a:latin typeface="+mn-lt"/>
            </a:endParaRPr>
          </a:p>
        </p:txBody>
      </p:sp>
      <p:sp>
        <p:nvSpPr>
          <p:cNvPr id="84" name="ZoneTexte 83"/>
          <p:cNvSpPr txBox="1"/>
          <p:nvPr/>
        </p:nvSpPr>
        <p:spPr>
          <a:xfrm>
            <a:off x="-1330669" y="1787135"/>
            <a:ext cx="1234725" cy="288591"/>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a:latin typeface="+mn-lt"/>
              </a:rPr>
              <a:t>Hacker</a:t>
            </a:r>
          </a:p>
        </p:txBody>
      </p:sp>
      <p:sp>
        <p:nvSpPr>
          <p:cNvPr id="86" name="ZoneTexte 85"/>
          <p:cNvSpPr txBox="1"/>
          <p:nvPr/>
        </p:nvSpPr>
        <p:spPr>
          <a:xfrm>
            <a:off x="-1330669" y="3757532"/>
            <a:ext cx="1234725" cy="287873"/>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a:latin typeface="+mn-lt"/>
              </a:rPr>
              <a:t>Vengeur</a:t>
            </a:r>
          </a:p>
        </p:txBody>
      </p:sp>
      <p:sp>
        <p:nvSpPr>
          <p:cNvPr id="88" name="ZoneTexte 87"/>
          <p:cNvSpPr txBox="1"/>
          <p:nvPr/>
        </p:nvSpPr>
        <p:spPr>
          <a:xfrm>
            <a:off x="-1330669" y="2592798"/>
            <a:ext cx="1234725" cy="468127"/>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a:latin typeface="+mn-lt"/>
              </a:rPr>
              <a:t>Organisation terroriste</a:t>
            </a:r>
          </a:p>
        </p:txBody>
      </p:sp>
      <p:sp>
        <p:nvSpPr>
          <p:cNvPr id="120" name="ZoneTexte 119"/>
          <p:cNvSpPr txBox="1"/>
          <p:nvPr/>
        </p:nvSpPr>
        <p:spPr>
          <a:xfrm>
            <a:off x="-1330669" y="4562479"/>
            <a:ext cx="1234725" cy="468127"/>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a:latin typeface="+mn-lt"/>
              </a:rPr>
              <a:t>Petit concurrent à l’étranger</a:t>
            </a:r>
          </a:p>
        </p:txBody>
      </p:sp>
      <p:sp>
        <p:nvSpPr>
          <p:cNvPr id="146" name="ZoneTexte 145"/>
          <p:cNvSpPr txBox="1"/>
          <p:nvPr/>
        </p:nvSpPr>
        <p:spPr>
          <a:xfrm>
            <a:off x="2401455" y="1961892"/>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147" name="ZoneTexte 146"/>
          <p:cNvSpPr txBox="1"/>
          <p:nvPr/>
        </p:nvSpPr>
        <p:spPr>
          <a:xfrm>
            <a:off x="2401455" y="3891944"/>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148" name="ZoneTexte 147"/>
          <p:cNvSpPr txBox="1"/>
          <p:nvPr/>
        </p:nvSpPr>
        <p:spPr>
          <a:xfrm>
            <a:off x="2401455" y="6005772"/>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152" name="ZoneTexte 151"/>
          <p:cNvSpPr txBox="1"/>
          <p:nvPr/>
        </p:nvSpPr>
        <p:spPr>
          <a:xfrm>
            <a:off x="264096" y="4306691"/>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153" name="ZoneTexte 152"/>
          <p:cNvSpPr txBox="1"/>
          <p:nvPr/>
        </p:nvSpPr>
        <p:spPr>
          <a:xfrm>
            <a:off x="178300" y="7468482"/>
            <a:ext cx="117869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154" name="ZoneTexte 153"/>
          <p:cNvSpPr txBox="1"/>
          <p:nvPr/>
        </p:nvSpPr>
        <p:spPr>
          <a:xfrm>
            <a:off x="2030998" y="7191378"/>
            <a:ext cx="1238022"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SR n°1</a:t>
            </a:r>
            <a:endParaRPr lang="fr-FR" sz="1200" dirty="0"/>
          </a:p>
        </p:txBody>
      </p:sp>
      <p:sp>
        <p:nvSpPr>
          <p:cNvPr id="155" name="ZoneTexte 154"/>
          <p:cNvSpPr txBox="1"/>
          <p:nvPr/>
        </p:nvSpPr>
        <p:spPr>
          <a:xfrm>
            <a:off x="4106575" y="7187786"/>
            <a:ext cx="117869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SR n°2</a:t>
            </a:r>
            <a:endParaRPr lang="fr-FR" sz="1200" dirty="0"/>
          </a:p>
        </p:txBody>
      </p:sp>
      <p:sp>
        <p:nvSpPr>
          <p:cNvPr id="156" name="ZoneTexte 155"/>
          <p:cNvSpPr txBox="1"/>
          <p:nvPr/>
        </p:nvSpPr>
        <p:spPr>
          <a:xfrm>
            <a:off x="6122826" y="7187786"/>
            <a:ext cx="117869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SR n°3</a:t>
            </a:r>
            <a:endParaRPr lang="fr-FR" sz="1200" dirty="0"/>
          </a:p>
        </p:txBody>
      </p:sp>
      <p:sp>
        <p:nvSpPr>
          <p:cNvPr id="157" name="ZoneTexte 156"/>
          <p:cNvSpPr txBox="1"/>
          <p:nvPr/>
        </p:nvSpPr>
        <p:spPr>
          <a:xfrm>
            <a:off x="8166978" y="7156022"/>
            <a:ext cx="117869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SR n°4</a:t>
            </a:r>
            <a:endParaRPr lang="fr-FR" sz="1200" dirty="0"/>
          </a:p>
        </p:txBody>
      </p:sp>
      <p:sp>
        <p:nvSpPr>
          <p:cNvPr id="189" name="ZoneTexte 188"/>
          <p:cNvSpPr txBox="1"/>
          <p:nvPr/>
        </p:nvSpPr>
        <p:spPr>
          <a:xfrm>
            <a:off x="1762980" y="11175001"/>
            <a:ext cx="117869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190" name="ZoneTexte 189"/>
          <p:cNvSpPr txBox="1"/>
          <p:nvPr/>
        </p:nvSpPr>
        <p:spPr>
          <a:xfrm>
            <a:off x="3866458" y="11175001"/>
            <a:ext cx="117869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204" name="ZoneTexte 203"/>
          <p:cNvSpPr txBox="1"/>
          <p:nvPr/>
        </p:nvSpPr>
        <p:spPr>
          <a:xfrm>
            <a:off x="1992288" y="7624936"/>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 visé</a:t>
            </a:r>
            <a:endParaRPr lang="fr-FR" sz="1200" dirty="0"/>
          </a:p>
        </p:txBody>
      </p:sp>
      <p:sp>
        <p:nvSpPr>
          <p:cNvPr id="211" name="ZoneTexte 210"/>
          <p:cNvSpPr txBox="1"/>
          <p:nvPr/>
        </p:nvSpPr>
        <p:spPr>
          <a:xfrm>
            <a:off x="-1330669" y="3175165"/>
            <a:ext cx="1234725" cy="468127"/>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(ex-)employé « en colère »</a:t>
            </a:r>
            <a:endParaRPr lang="fr-FR" sz="1200" dirty="0">
              <a:latin typeface="+mn-lt"/>
            </a:endParaRPr>
          </a:p>
        </p:txBody>
      </p:sp>
      <p:sp>
        <p:nvSpPr>
          <p:cNvPr id="212" name="ZoneTexte 211"/>
          <p:cNvSpPr txBox="1"/>
          <p:nvPr/>
        </p:nvSpPr>
        <p:spPr>
          <a:xfrm>
            <a:off x="-1330669" y="2189967"/>
            <a:ext cx="1234725" cy="288591"/>
          </a:xfrm>
          <a:prstGeom prst="rect">
            <a:avLst/>
          </a:prstGeom>
          <a:solidFill>
            <a:srgbClr val="99FF99"/>
          </a:solidFill>
        </p:spPr>
        <p:txBody>
          <a:bodyPr wrap="square" lIns="36000" tIns="72000" rIns="36000" bIns="36000" rtlCol="0">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Virus générique</a:t>
            </a:r>
            <a:endParaRPr lang="fr-FR" sz="1200" dirty="0">
              <a:latin typeface="+mn-lt"/>
            </a:endParaRPr>
          </a:p>
        </p:txBody>
      </p:sp>
      <p:sp>
        <p:nvSpPr>
          <p:cNvPr id="72" name="ZoneTexte 71"/>
          <p:cNvSpPr txBox="1"/>
          <p:nvPr/>
        </p:nvSpPr>
        <p:spPr>
          <a:xfrm>
            <a:off x="-1608112" y="6904344"/>
            <a:ext cx="1478328" cy="611312"/>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a:t>Pré-positionnement stratégique</a:t>
            </a:r>
          </a:p>
        </p:txBody>
      </p:sp>
      <p:sp>
        <p:nvSpPr>
          <p:cNvPr id="73" name="ZoneTexte 72"/>
          <p:cNvSpPr txBox="1"/>
          <p:nvPr/>
        </p:nvSpPr>
        <p:spPr>
          <a:xfrm>
            <a:off x="-1323417" y="7624853"/>
            <a:ext cx="1193633" cy="611312"/>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a:t>Influence, déstabilisation</a:t>
            </a:r>
          </a:p>
        </p:txBody>
      </p:sp>
      <p:sp>
        <p:nvSpPr>
          <p:cNvPr id="74" name="ZoneTexte 73"/>
          <p:cNvSpPr txBox="1"/>
          <p:nvPr/>
        </p:nvSpPr>
        <p:spPr>
          <a:xfrm>
            <a:off x="-1323417" y="8345362"/>
            <a:ext cx="1193633"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smtClean="0"/>
              <a:t>Discréditer</a:t>
            </a:r>
            <a:endParaRPr lang="fr-FR" sz="1200" dirty="0"/>
          </a:p>
        </p:txBody>
      </p:sp>
      <p:sp>
        <p:nvSpPr>
          <p:cNvPr id="75" name="ZoneTexte 74"/>
          <p:cNvSpPr txBox="1"/>
          <p:nvPr/>
        </p:nvSpPr>
        <p:spPr>
          <a:xfrm>
            <a:off x="-1323417" y="8886335"/>
            <a:ext cx="1193633" cy="611312"/>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a:t>Entrave au </a:t>
            </a:r>
            <a:r>
              <a:rPr lang="fr-FR" sz="1200" dirty="0" smtClean="0"/>
              <a:t>fonctionnement</a:t>
            </a:r>
            <a:endParaRPr lang="fr-FR" sz="1200" dirty="0"/>
          </a:p>
        </p:txBody>
      </p:sp>
      <p:sp>
        <p:nvSpPr>
          <p:cNvPr id="77" name="ZoneTexte 76"/>
          <p:cNvSpPr txBox="1"/>
          <p:nvPr/>
        </p:nvSpPr>
        <p:spPr>
          <a:xfrm>
            <a:off x="-1327383" y="9606844"/>
            <a:ext cx="1197599" cy="611312"/>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a:t>Espionnage</a:t>
            </a:r>
          </a:p>
          <a:p>
            <a:pPr algn="ctr">
              <a:lnSpc>
                <a:spcPts val="1400"/>
              </a:lnSpc>
            </a:pPr>
            <a:r>
              <a:rPr lang="fr-FR" sz="1200" dirty="0"/>
              <a:t>Vol données/info</a:t>
            </a:r>
          </a:p>
        </p:txBody>
      </p:sp>
      <p:sp>
        <p:nvSpPr>
          <p:cNvPr id="79" name="ZoneTexte 78"/>
          <p:cNvSpPr txBox="1"/>
          <p:nvPr/>
        </p:nvSpPr>
        <p:spPr>
          <a:xfrm>
            <a:off x="-1323417" y="10327353"/>
            <a:ext cx="1193633" cy="611312"/>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a:t>Faire de l’argent</a:t>
            </a:r>
          </a:p>
          <a:p>
            <a:pPr algn="ctr">
              <a:lnSpc>
                <a:spcPts val="1400"/>
              </a:lnSpc>
            </a:pPr>
            <a:r>
              <a:rPr lang="fr-FR" sz="1200" dirty="0" smtClean="0"/>
              <a:t>(lucratif)</a:t>
            </a:r>
            <a:endParaRPr lang="fr-FR" sz="1200" dirty="0"/>
          </a:p>
        </p:txBody>
      </p:sp>
      <p:sp>
        <p:nvSpPr>
          <p:cNvPr id="81" name="ZoneTexte 80"/>
          <p:cNvSpPr txBox="1"/>
          <p:nvPr/>
        </p:nvSpPr>
        <p:spPr>
          <a:xfrm>
            <a:off x="-1323417" y="11047862"/>
            <a:ext cx="1193633"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a:t>Vengeance</a:t>
            </a:r>
          </a:p>
        </p:txBody>
      </p:sp>
      <p:sp>
        <p:nvSpPr>
          <p:cNvPr id="83" name="ZoneTexte 82"/>
          <p:cNvSpPr txBox="1"/>
          <p:nvPr/>
        </p:nvSpPr>
        <p:spPr>
          <a:xfrm>
            <a:off x="-1323417" y="11588835"/>
            <a:ext cx="1193633"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smtClean="0"/>
              <a:t>Prestige</a:t>
            </a:r>
            <a:endParaRPr lang="fr-FR" sz="1200" dirty="0"/>
          </a:p>
        </p:txBody>
      </p:sp>
      <p:sp>
        <p:nvSpPr>
          <p:cNvPr id="85" name="ZoneTexte 84"/>
          <p:cNvSpPr txBox="1"/>
          <p:nvPr/>
        </p:nvSpPr>
        <p:spPr>
          <a:xfrm>
            <a:off x="-1323417" y="12129805"/>
            <a:ext cx="1193633"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200" i="1" dirty="0" err="1" smtClean="0"/>
              <a:t>Rxx</a:t>
            </a:r>
            <a:endParaRPr lang="fr-FR" sz="1200" i="1" dirty="0" smtClean="0"/>
          </a:p>
          <a:p>
            <a:pPr algn="ctr">
              <a:lnSpc>
                <a:spcPts val="1400"/>
              </a:lnSpc>
            </a:pPr>
            <a:r>
              <a:rPr lang="fr-FR" sz="1200" dirty="0" smtClean="0"/>
              <a:t>Jeu, défi</a:t>
            </a:r>
            <a:endParaRPr lang="fr-FR" sz="1200" dirty="0"/>
          </a:p>
        </p:txBody>
      </p:sp>
      <p:sp>
        <p:nvSpPr>
          <p:cNvPr id="39" name="ZoneTexte 38"/>
          <p:cNvSpPr txBox="1"/>
          <p:nvPr/>
        </p:nvSpPr>
        <p:spPr>
          <a:xfrm>
            <a:off x="1992288" y="8213612"/>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 visé</a:t>
            </a:r>
            <a:endParaRPr lang="fr-FR" sz="1200" dirty="0"/>
          </a:p>
        </p:txBody>
      </p:sp>
      <p:sp>
        <p:nvSpPr>
          <p:cNvPr id="41" name="ZoneTexte 40"/>
          <p:cNvSpPr txBox="1"/>
          <p:nvPr/>
        </p:nvSpPr>
        <p:spPr>
          <a:xfrm>
            <a:off x="6083343" y="8237238"/>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 visé</a:t>
            </a:r>
            <a:endParaRPr lang="fr-FR" sz="1200" dirty="0"/>
          </a:p>
        </p:txBody>
      </p:sp>
      <p:sp>
        <p:nvSpPr>
          <p:cNvPr id="42" name="ZoneTexte 41"/>
          <p:cNvSpPr txBox="1"/>
          <p:nvPr/>
        </p:nvSpPr>
        <p:spPr>
          <a:xfrm>
            <a:off x="4118766" y="7648562"/>
            <a:ext cx="3182755"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 visé</a:t>
            </a:r>
            <a:endParaRPr lang="fr-FR" sz="1200" dirty="0"/>
          </a:p>
        </p:txBody>
      </p:sp>
      <p:sp>
        <p:nvSpPr>
          <p:cNvPr id="43" name="ZoneTexte 42"/>
          <p:cNvSpPr txBox="1"/>
          <p:nvPr/>
        </p:nvSpPr>
        <p:spPr>
          <a:xfrm>
            <a:off x="8166978" y="7605424"/>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 visé</a:t>
            </a:r>
            <a:endParaRPr lang="fr-FR" sz="1200" dirty="0"/>
          </a:p>
        </p:txBody>
      </p:sp>
      <p:sp>
        <p:nvSpPr>
          <p:cNvPr id="40" name="ZoneTexte 39"/>
          <p:cNvSpPr txBox="1"/>
          <p:nvPr/>
        </p:nvSpPr>
        <p:spPr>
          <a:xfrm>
            <a:off x="178300" y="7842506"/>
            <a:ext cx="1189666" cy="252239"/>
          </a:xfrm>
          <a:prstGeom prst="rect">
            <a:avLst/>
          </a:prstGeom>
          <a:solidFill>
            <a:srgbClr val="FFCCCC"/>
          </a:solidFill>
        </p:spPr>
        <p:txBody>
          <a:bodyPr wrap="square" lIns="36000" tIns="36000" rIns="36000" bIns="36000" rtlCol="0" anchor="ctr">
            <a:spAutoFit/>
          </a:bodyPr>
          <a:lstStyle/>
          <a:p>
            <a:pPr algn="ctr">
              <a:lnSpc>
                <a:spcPts val="1400"/>
              </a:lnSpc>
            </a:pPr>
            <a:r>
              <a:rPr lang="fr-FR" sz="1200" dirty="0" smtClean="0"/>
              <a:t>Objectif visé</a:t>
            </a:r>
            <a:endParaRPr lang="fr-FR" sz="1200" dirty="0"/>
          </a:p>
        </p:txBody>
      </p:sp>
      <p:sp>
        <p:nvSpPr>
          <p:cNvPr id="44" name="ZoneTexte 43"/>
          <p:cNvSpPr txBox="1"/>
          <p:nvPr/>
        </p:nvSpPr>
        <p:spPr>
          <a:xfrm>
            <a:off x="5216950" y="1961892"/>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45" name="ZoneTexte 44"/>
          <p:cNvSpPr txBox="1"/>
          <p:nvPr/>
        </p:nvSpPr>
        <p:spPr>
          <a:xfrm>
            <a:off x="5216950" y="3891944"/>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46" name="ZoneTexte 45"/>
          <p:cNvSpPr txBox="1"/>
          <p:nvPr/>
        </p:nvSpPr>
        <p:spPr>
          <a:xfrm>
            <a:off x="5216950" y="6005772"/>
            <a:ext cx="1247017"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47" name="ZoneTexte 46"/>
          <p:cNvSpPr txBox="1"/>
          <p:nvPr/>
        </p:nvSpPr>
        <p:spPr>
          <a:xfrm>
            <a:off x="1752010" y="11585621"/>
            <a:ext cx="1189666" cy="252239"/>
          </a:xfrm>
          <a:prstGeom prst="rect">
            <a:avLst/>
          </a:prstGeom>
          <a:solidFill>
            <a:srgbClr val="FFCCCC"/>
          </a:solidFill>
        </p:spPr>
        <p:txBody>
          <a:bodyPr wrap="square" lIns="36000" tIns="36000" rIns="36000" bIns="36000" rtlCol="0" anchor="ctr">
            <a:spAutoFit/>
          </a:bodyPr>
          <a:lstStyle/>
          <a:p>
            <a:pPr algn="ctr">
              <a:lnSpc>
                <a:spcPts val="1400"/>
              </a:lnSpc>
            </a:pPr>
            <a:r>
              <a:rPr lang="fr-FR" sz="1200" dirty="0" smtClean="0"/>
              <a:t>Objectif visé</a:t>
            </a:r>
            <a:endParaRPr lang="fr-FR" sz="1200" dirty="0"/>
          </a:p>
        </p:txBody>
      </p:sp>
      <p:sp>
        <p:nvSpPr>
          <p:cNvPr id="48" name="ZoneTexte 47"/>
          <p:cNvSpPr txBox="1"/>
          <p:nvPr/>
        </p:nvSpPr>
        <p:spPr>
          <a:xfrm>
            <a:off x="3855488" y="11555085"/>
            <a:ext cx="1189666" cy="252239"/>
          </a:xfrm>
          <a:prstGeom prst="rect">
            <a:avLst/>
          </a:prstGeom>
          <a:solidFill>
            <a:srgbClr val="FFCCCC"/>
          </a:solidFill>
        </p:spPr>
        <p:txBody>
          <a:bodyPr wrap="square" lIns="36000" tIns="36000" rIns="36000" bIns="36000" rtlCol="0" anchor="ctr">
            <a:spAutoFit/>
          </a:bodyPr>
          <a:lstStyle/>
          <a:p>
            <a:pPr algn="ctr">
              <a:lnSpc>
                <a:spcPts val="1400"/>
              </a:lnSpc>
            </a:pPr>
            <a:r>
              <a:rPr lang="fr-FR" sz="1200" dirty="0" smtClean="0"/>
              <a:t>Objectif visé</a:t>
            </a:r>
            <a:endParaRPr lang="fr-FR" sz="1200" dirty="0"/>
          </a:p>
        </p:txBody>
      </p:sp>
    </p:spTree>
    <p:extLst>
      <p:ext uri="{BB962C8B-B14F-4D97-AF65-F5344CB8AC3E}">
        <p14:creationId xmlns:p14="http://schemas.microsoft.com/office/powerpoint/2010/main" val="2758480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p:cNvSpPr txBox="1"/>
          <p:nvPr/>
        </p:nvSpPr>
        <p:spPr>
          <a:xfrm>
            <a:off x="9081359" y="24026"/>
            <a:ext cx="397866" cy="276999"/>
          </a:xfrm>
          <a:prstGeom prst="rect">
            <a:avLst/>
          </a:prstGeom>
          <a:noFill/>
        </p:spPr>
        <p:txBody>
          <a:bodyPr wrap="none" rtlCol="0">
            <a:spAutoFit/>
          </a:bodyPr>
          <a:lstStyle/>
          <a:p>
            <a:pPr algn="ctr"/>
            <a:r>
              <a:rPr lang="en-GB" sz="1200" dirty="0">
                <a:solidFill>
                  <a:schemeClr val="lt1"/>
                </a:solidFill>
                <a:latin typeface="Arial" panose="020B0604020202020204" pitchFamily="34" charset="0"/>
                <a:cs typeface="Arial" panose="020B0604020202020204" pitchFamily="34" charset="0"/>
              </a:rPr>
              <a:t>1/2</a:t>
            </a:r>
          </a:p>
        </p:txBody>
      </p:sp>
      <p:sp>
        <p:nvSpPr>
          <p:cNvPr id="18" name="ZoneTexte 17"/>
          <p:cNvSpPr txBox="1"/>
          <p:nvPr/>
        </p:nvSpPr>
        <p:spPr>
          <a:xfrm>
            <a:off x="624136" y="10494311"/>
            <a:ext cx="203981" cy="308802"/>
          </a:xfrm>
          <a:prstGeom prst="rect">
            <a:avLst/>
          </a:prstGeom>
          <a:noFill/>
        </p:spPr>
        <p:txBody>
          <a:bodyPr wrap="square" lIns="128016" tIns="64008" rIns="128016" bIns="64008" rtlCol="0">
            <a:spAutoFit/>
          </a:bodyPr>
          <a:lstStyle/>
          <a:p>
            <a:pPr algn="ctr">
              <a:lnSpc>
                <a:spcPts val="1400"/>
              </a:lnSpc>
            </a:pPr>
            <a:r>
              <a:rPr lang="en-GB" sz="1200" b="1" dirty="0" smtClean="0">
                <a:solidFill>
                  <a:srgbClr val="FF0000"/>
                </a:solidFill>
                <a:latin typeface="Freestyle Script" panose="030804020302050B0404" pitchFamily="66" charset="0"/>
                <a:sym typeface="Symbol"/>
              </a:rPr>
              <a:t></a:t>
            </a:r>
            <a:endParaRPr lang="en-GB" sz="1200" b="1" dirty="0">
              <a:solidFill>
                <a:srgbClr val="FF0000"/>
              </a:solidFill>
              <a:latin typeface="Freestyle Script" panose="030804020302050B0404" pitchFamily="66" charset="0"/>
            </a:endParaRPr>
          </a:p>
        </p:txBody>
      </p:sp>
      <p:sp>
        <p:nvSpPr>
          <p:cNvPr id="23" name="ZoneTexte 22"/>
          <p:cNvSpPr txBox="1"/>
          <p:nvPr/>
        </p:nvSpPr>
        <p:spPr>
          <a:xfrm>
            <a:off x="2928392" y="1073731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24" name="ZoneTexte 23"/>
          <p:cNvSpPr txBox="1"/>
          <p:nvPr/>
        </p:nvSpPr>
        <p:spPr>
          <a:xfrm>
            <a:off x="4296544" y="1073731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25" name="ZoneTexte 24"/>
          <p:cNvSpPr txBox="1"/>
          <p:nvPr/>
        </p:nvSpPr>
        <p:spPr>
          <a:xfrm>
            <a:off x="6824202" y="1144606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26" name="ZoneTexte 25"/>
          <p:cNvSpPr txBox="1"/>
          <p:nvPr/>
        </p:nvSpPr>
        <p:spPr>
          <a:xfrm>
            <a:off x="7240911" y="12066757"/>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27" name="ZoneTexte 26"/>
          <p:cNvSpPr txBox="1"/>
          <p:nvPr/>
        </p:nvSpPr>
        <p:spPr>
          <a:xfrm>
            <a:off x="8229281" y="1157218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9" name="ZoneTexte 18"/>
          <p:cNvSpPr txBox="1"/>
          <p:nvPr/>
        </p:nvSpPr>
        <p:spPr>
          <a:xfrm>
            <a:off x="3293423" y="1864296"/>
            <a:ext cx="1246677" cy="288591"/>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Participant</a:t>
            </a:r>
            <a:endParaRPr lang="en-GB" sz="1200" dirty="0"/>
          </a:p>
        </p:txBody>
      </p:sp>
      <p:sp>
        <p:nvSpPr>
          <p:cNvPr id="15" name="ZoneTexte 14"/>
          <p:cNvSpPr txBox="1"/>
          <p:nvPr/>
        </p:nvSpPr>
        <p:spPr>
          <a:xfrm>
            <a:off x="6101735" y="3832985"/>
            <a:ext cx="1246677"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Sous-traitant pour …</a:t>
            </a:r>
            <a:endParaRPr lang="en-GB" sz="1200" dirty="0"/>
          </a:p>
        </p:txBody>
      </p:sp>
      <p:sp>
        <p:nvSpPr>
          <p:cNvPr id="17" name="ZoneTexte 16"/>
          <p:cNvSpPr txBox="1"/>
          <p:nvPr/>
        </p:nvSpPr>
        <p:spPr>
          <a:xfrm>
            <a:off x="3538779" y="4067048"/>
            <a:ext cx="1246677"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Fournisseur de …</a:t>
            </a:r>
            <a:endParaRPr lang="en-GB" sz="1200" dirty="0"/>
          </a:p>
        </p:txBody>
      </p:sp>
      <p:sp>
        <p:nvSpPr>
          <p:cNvPr id="20" name="Flèche gauche 19"/>
          <p:cNvSpPr/>
          <p:nvPr/>
        </p:nvSpPr>
        <p:spPr>
          <a:xfrm>
            <a:off x="3072408" y="4089208"/>
            <a:ext cx="520329" cy="288032"/>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Flèche gauche 20"/>
          <p:cNvSpPr/>
          <p:nvPr/>
        </p:nvSpPr>
        <p:spPr>
          <a:xfrm rot="5400000">
            <a:off x="6004276" y="3460447"/>
            <a:ext cx="520329" cy="288032"/>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Ellipse 33"/>
          <p:cNvSpPr/>
          <p:nvPr/>
        </p:nvSpPr>
        <p:spPr>
          <a:xfrm>
            <a:off x="6407493" y="10803113"/>
            <a:ext cx="2872799" cy="1790375"/>
          </a:xfrm>
          <a:prstGeom prst="ellipse">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tIns="0" bIns="2196000" rtlCol="0" anchor="t"/>
          <a:lstStyle/>
          <a:p>
            <a:pPr algn="ctr"/>
            <a:r>
              <a:rPr lang="fr-FR" sz="1400" dirty="0" smtClean="0">
                <a:solidFill>
                  <a:schemeClr val="tx2"/>
                </a:solidFill>
              </a:rPr>
              <a:t>Mesures applicables à une partie prenante</a:t>
            </a:r>
            <a:endParaRPr lang="fr-FR" sz="1400" dirty="0">
              <a:solidFill>
                <a:schemeClr val="tx2"/>
              </a:solidFill>
            </a:endParaRPr>
          </a:p>
        </p:txBody>
      </p:sp>
      <p:sp>
        <p:nvSpPr>
          <p:cNvPr id="32" name="ZoneTexte 31"/>
          <p:cNvSpPr txBox="1"/>
          <p:nvPr/>
        </p:nvSpPr>
        <p:spPr>
          <a:xfrm>
            <a:off x="7350981" y="1028000"/>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Etat ou mode du système</a:t>
            </a:r>
          </a:p>
        </p:txBody>
      </p:sp>
      <p:sp>
        <p:nvSpPr>
          <p:cNvPr id="33" name="ZoneTexte 32"/>
          <p:cNvSpPr txBox="1"/>
          <p:nvPr/>
        </p:nvSpPr>
        <p:spPr>
          <a:xfrm>
            <a:off x="9763427" y="534724"/>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Développement </a:t>
            </a:r>
            <a:r>
              <a:rPr lang="fr-FR" sz="1200" b="1" dirty="0">
                <a:latin typeface="+mn-lt"/>
              </a:rPr>
              <a:t>/ </a:t>
            </a:r>
            <a:r>
              <a:rPr lang="fr-FR" sz="1200" b="1" dirty="0" smtClean="0">
                <a:latin typeface="+mn-lt"/>
              </a:rPr>
              <a:t>qualification</a:t>
            </a:r>
            <a:endParaRPr lang="fr-FR" sz="1200" b="1" dirty="0">
              <a:latin typeface="+mn-lt"/>
            </a:endParaRPr>
          </a:p>
        </p:txBody>
      </p:sp>
      <p:sp>
        <p:nvSpPr>
          <p:cNvPr id="35" name="ZoneTexte 34"/>
          <p:cNvSpPr txBox="1"/>
          <p:nvPr/>
        </p:nvSpPr>
        <p:spPr>
          <a:xfrm>
            <a:off x="9763427" y="1171585"/>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Production</a:t>
            </a:r>
          </a:p>
        </p:txBody>
      </p:sp>
      <p:sp>
        <p:nvSpPr>
          <p:cNvPr id="36" name="ZoneTexte 35"/>
          <p:cNvSpPr txBox="1"/>
          <p:nvPr/>
        </p:nvSpPr>
        <p:spPr>
          <a:xfrm>
            <a:off x="9763427" y="1636604"/>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Déploiement /</a:t>
            </a:r>
            <a:br>
              <a:rPr lang="fr-FR" sz="1200" b="1" dirty="0" smtClean="0">
                <a:latin typeface="+mn-lt"/>
              </a:rPr>
            </a:br>
            <a:r>
              <a:rPr lang="fr-FR" sz="1200" b="1" dirty="0" smtClean="0">
                <a:latin typeface="+mn-lt"/>
              </a:rPr>
              <a:t>installation sur site</a:t>
            </a:r>
            <a:endParaRPr lang="fr-FR" sz="1200" b="1" dirty="0">
              <a:latin typeface="+mn-lt"/>
            </a:endParaRPr>
          </a:p>
        </p:txBody>
      </p:sp>
      <p:sp>
        <p:nvSpPr>
          <p:cNvPr id="37" name="ZoneTexte 36"/>
          <p:cNvSpPr txBox="1"/>
          <p:nvPr/>
        </p:nvSpPr>
        <p:spPr>
          <a:xfrm>
            <a:off x="9763427" y="2273465"/>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Formation</a:t>
            </a:r>
          </a:p>
        </p:txBody>
      </p:sp>
      <p:sp>
        <p:nvSpPr>
          <p:cNvPr id="38" name="ZoneTexte 37"/>
          <p:cNvSpPr txBox="1"/>
          <p:nvPr/>
        </p:nvSpPr>
        <p:spPr>
          <a:xfrm>
            <a:off x="9763427" y="2738484"/>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Soutien </a:t>
            </a:r>
            <a:r>
              <a:rPr lang="fr-FR" sz="1200" b="1" dirty="0">
                <a:latin typeface="+mn-lt"/>
              </a:rPr>
              <a:t>industriel (y/c évolutif)</a:t>
            </a:r>
          </a:p>
        </p:txBody>
      </p:sp>
      <p:sp>
        <p:nvSpPr>
          <p:cNvPr id="39" name="ZoneTexte 38"/>
          <p:cNvSpPr txBox="1"/>
          <p:nvPr/>
        </p:nvSpPr>
        <p:spPr>
          <a:xfrm>
            <a:off x="9763427" y="3375346"/>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Emploi </a:t>
            </a:r>
            <a:r>
              <a:rPr lang="fr-FR" sz="1200" b="1" dirty="0">
                <a:latin typeface="+mn-lt"/>
              </a:rPr>
              <a:t>opérationnel (y/c maintenance)</a:t>
            </a:r>
          </a:p>
        </p:txBody>
      </p:sp>
    </p:spTree>
    <p:extLst>
      <p:ext uri="{BB962C8B-B14F-4D97-AF65-F5344CB8AC3E}">
        <p14:creationId xmlns:p14="http://schemas.microsoft.com/office/powerpoint/2010/main" val="681802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ZoneTexte 7"/>
          <p:cNvSpPr txBox="1"/>
          <p:nvPr/>
        </p:nvSpPr>
        <p:spPr>
          <a:xfrm>
            <a:off x="624136" y="10505256"/>
            <a:ext cx="203981" cy="308802"/>
          </a:xfrm>
          <a:prstGeom prst="rect">
            <a:avLst/>
          </a:prstGeom>
          <a:noFill/>
        </p:spPr>
        <p:txBody>
          <a:bodyPr wrap="square" lIns="128016" tIns="64008" rIns="128016" bIns="64008" rtlCol="0">
            <a:spAutoFit/>
          </a:bodyPr>
          <a:lstStyle/>
          <a:p>
            <a:pPr algn="ctr">
              <a:lnSpc>
                <a:spcPts val="1400"/>
              </a:lnSpc>
            </a:pPr>
            <a:r>
              <a:rPr lang="en-GB" sz="1200" b="1" dirty="0" smtClean="0">
                <a:solidFill>
                  <a:srgbClr val="FF0000"/>
                </a:solidFill>
                <a:latin typeface="Freestyle Script" panose="030804020302050B0404" pitchFamily="66" charset="0"/>
                <a:sym typeface="Symbol"/>
              </a:rPr>
              <a:t></a:t>
            </a:r>
            <a:endParaRPr lang="en-GB" sz="1200" b="1" dirty="0">
              <a:solidFill>
                <a:srgbClr val="FF0000"/>
              </a:solidFill>
              <a:latin typeface="Freestyle Script" panose="030804020302050B0404" pitchFamily="66" charset="0"/>
            </a:endParaRPr>
          </a:p>
        </p:txBody>
      </p:sp>
      <p:sp>
        <p:nvSpPr>
          <p:cNvPr id="17" name="ZoneTexte 16"/>
          <p:cNvSpPr txBox="1"/>
          <p:nvPr/>
        </p:nvSpPr>
        <p:spPr>
          <a:xfrm>
            <a:off x="9010026" y="24026"/>
            <a:ext cx="540533" cy="400110"/>
          </a:xfrm>
          <a:prstGeom prst="rect">
            <a:avLst/>
          </a:prstGeom>
          <a:noFill/>
        </p:spPr>
        <p:txBody>
          <a:bodyPr wrap="none" rtlCol="0">
            <a:spAutoFit/>
          </a:bodyPr>
          <a:lstStyle/>
          <a:p>
            <a:pPr algn="ctr"/>
            <a:r>
              <a:rPr lang="en-GB" sz="2000" dirty="0">
                <a:solidFill>
                  <a:schemeClr val="lt1"/>
                </a:solidFill>
                <a:latin typeface="Arial" panose="020B0604020202020204" pitchFamily="34" charset="0"/>
                <a:cs typeface="Arial" panose="020B0604020202020204" pitchFamily="34" charset="0"/>
              </a:rPr>
              <a:t>1/2</a:t>
            </a:r>
          </a:p>
        </p:txBody>
      </p:sp>
      <p:sp>
        <p:nvSpPr>
          <p:cNvPr id="21" name="ZoneTexte 20"/>
          <p:cNvSpPr txBox="1"/>
          <p:nvPr/>
        </p:nvSpPr>
        <p:spPr>
          <a:xfrm>
            <a:off x="1848272" y="4783568"/>
            <a:ext cx="1246677" cy="288591"/>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Participant</a:t>
            </a:r>
            <a:endParaRPr lang="en-GB" sz="1200" dirty="0"/>
          </a:p>
        </p:txBody>
      </p:sp>
      <p:sp>
        <p:nvSpPr>
          <p:cNvPr id="28" name="ZoneTexte 27"/>
          <p:cNvSpPr txBox="1"/>
          <p:nvPr/>
        </p:nvSpPr>
        <p:spPr>
          <a:xfrm>
            <a:off x="5528320" y="7264896"/>
            <a:ext cx="1246677"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Sous-traitant pour …</a:t>
            </a:r>
            <a:endParaRPr lang="en-GB" sz="1200" dirty="0"/>
          </a:p>
        </p:txBody>
      </p:sp>
      <p:sp>
        <p:nvSpPr>
          <p:cNvPr id="29" name="ZoneTexte 28"/>
          <p:cNvSpPr txBox="1"/>
          <p:nvPr/>
        </p:nvSpPr>
        <p:spPr>
          <a:xfrm>
            <a:off x="1699954" y="2332143"/>
            <a:ext cx="1246677"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Fournisseur de …</a:t>
            </a:r>
            <a:endParaRPr lang="en-GB" sz="1200" dirty="0"/>
          </a:p>
        </p:txBody>
      </p:sp>
      <p:sp>
        <p:nvSpPr>
          <p:cNvPr id="19" name="Flèche gauche 18"/>
          <p:cNvSpPr/>
          <p:nvPr/>
        </p:nvSpPr>
        <p:spPr>
          <a:xfrm rot="10800000">
            <a:off x="3074124" y="4779258"/>
            <a:ext cx="520329" cy="288032"/>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Flèche gauche 19"/>
          <p:cNvSpPr/>
          <p:nvPr/>
        </p:nvSpPr>
        <p:spPr>
          <a:xfrm rot="5400000">
            <a:off x="5620555" y="6876989"/>
            <a:ext cx="520329" cy="288032"/>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p:cNvSpPr txBox="1"/>
          <p:nvPr/>
        </p:nvSpPr>
        <p:spPr>
          <a:xfrm>
            <a:off x="7350981" y="1028000"/>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Etat ou mode du système</a:t>
            </a:r>
          </a:p>
        </p:txBody>
      </p:sp>
      <p:sp>
        <p:nvSpPr>
          <p:cNvPr id="26" name="ZoneTexte 25"/>
          <p:cNvSpPr txBox="1"/>
          <p:nvPr/>
        </p:nvSpPr>
        <p:spPr>
          <a:xfrm>
            <a:off x="9763427" y="534724"/>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Développement </a:t>
            </a:r>
            <a:r>
              <a:rPr lang="fr-FR" sz="1200" b="1" dirty="0">
                <a:latin typeface="+mn-lt"/>
              </a:rPr>
              <a:t>/ </a:t>
            </a:r>
            <a:r>
              <a:rPr lang="fr-FR" sz="1200" b="1" dirty="0" smtClean="0">
                <a:latin typeface="+mn-lt"/>
              </a:rPr>
              <a:t>qualification</a:t>
            </a:r>
            <a:endParaRPr lang="fr-FR" sz="1200" b="1" dirty="0">
              <a:latin typeface="+mn-lt"/>
            </a:endParaRPr>
          </a:p>
        </p:txBody>
      </p:sp>
      <p:sp>
        <p:nvSpPr>
          <p:cNvPr id="27" name="ZoneTexte 26"/>
          <p:cNvSpPr txBox="1"/>
          <p:nvPr/>
        </p:nvSpPr>
        <p:spPr>
          <a:xfrm>
            <a:off x="9763427" y="1171585"/>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Production</a:t>
            </a:r>
          </a:p>
        </p:txBody>
      </p:sp>
      <p:sp>
        <p:nvSpPr>
          <p:cNvPr id="30" name="ZoneTexte 29"/>
          <p:cNvSpPr txBox="1"/>
          <p:nvPr/>
        </p:nvSpPr>
        <p:spPr>
          <a:xfrm>
            <a:off x="9763427" y="1636604"/>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Déploiement /</a:t>
            </a:r>
            <a:br>
              <a:rPr lang="fr-FR" sz="1200" b="1" dirty="0" smtClean="0">
                <a:latin typeface="+mn-lt"/>
              </a:rPr>
            </a:br>
            <a:r>
              <a:rPr lang="fr-FR" sz="1200" b="1" dirty="0" smtClean="0">
                <a:latin typeface="+mn-lt"/>
              </a:rPr>
              <a:t>installation sur site</a:t>
            </a:r>
            <a:endParaRPr lang="fr-FR" sz="1200" b="1" dirty="0">
              <a:latin typeface="+mn-lt"/>
            </a:endParaRPr>
          </a:p>
        </p:txBody>
      </p:sp>
      <p:sp>
        <p:nvSpPr>
          <p:cNvPr id="31" name="ZoneTexte 30"/>
          <p:cNvSpPr txBox="1"/>
          <p:nvPr/>
        </p:nvSpPr>
        <p:spPr>
          <a:xfrm>
            <a:off x="9763427" y="2273465"/>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Formation</a:t>
            </a:r>
          </a:p>
        </p:txBody>
      </p:sp>
      <p:sp>
        <p:nvSpPr>
          <p:cNvPr id="32" name="ZoneTexte 31"/>
          <p:cNvSpPr txBox="1"/>
          <p:nvPr/>
        </p:nvSpPr>
        <p:spPr>
          <a:xfrm>
            <a:off x="9763427" y="2738484"/>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Soutien </a:t>
            </a:r>
            <a:r>
              <a:rPr lang="fr-FR" sz="1200" b="1" dirty="0">
                <a:latin typeface="+mn-lt"/>
              </a:rPr>
              <a:t>industriel (y/c évolutif)</a:t>
            </a:r>
          </a:p>
        </p:txBody>
      </p:sp>
      <p:sp>
        <p:nvSpPr>
          <p:cNvPr id="33" name="ZoneTexte 32"/>
          <p:cNvSpPr txBox="1"/>
          <p:nvPr/>
        </p:nvSpPr>
        <p:spPr>
          <a:xfrm>
            <a:off x="9763427" y="3375346"/>
            <a:ext cx="1984068" cy="577182"/>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Emploi </a:t>
            </a:r>
            <a:r>
              <a:rPr lang="fr-FR" sz="1200" b="1" dirty="0">
                <a:latin typeface="+mn-lt"/>
              </a:rPr>
              <a:t>opérationnel (y/c maintenance)</a:t>
            </a:r>
          </a:p>
        </p:txBody>
      </p:sp>
      <p:sp>
        <p:nvSpPr>
          <p:cNvPr id="34" name="ZoneTexte 33"/>
          <p:cNvSpPr txBox="1"/>
          <p:nvPr/>
        </p:nvSpPr>
        <p:spPr>
          <a:xfrm>
            <a:off x="2928392" y="1088132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5" name="ZoneTexte 34"/>
          <p:cNvSpPr txBox="1"/>
          <p:nvPr/>
        </p:nvSpPr>
        <p:spPr>
          <a:xfrm>
            <a:off x="4296544" y="1088132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6" name="ZoneTexte 35"/>
          <p:cNvSpPr txBox="1"/>
          <p:nvPr/>
        </p:nvSpPr>
        <p:spPr>
          <a:xfrm>
            <a:off x="6824202" y="1159007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7" name="ZoneTexte 36"/>
          <p:cNvSpPr txBox="1"/>
          <p:nvPr/>
        </p:nvSpPr>
        <p:spPr>
          <a:xfrm>
            <a:off x="7240911" y="12210773"/>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8" name="ZoneTexte 37"/>
          <p:cNvSpPr txBox="1"/>
          <p:nvPr/>
        </p:nvSpPr>
        <p:spPr>
          <a:xfrm>
            <a:off x="8229281" y="1171619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9" name="Ellipse 38"/>
          <p:cNvSpPr/>
          <p:nvPr/>
        </p:nvSpPr>
        <p:spPr>
          <a:xfrm>
            <a:off x="6407493" y="10947129"/>
            <a:ext cx="2872799" cy="1790375"/>
          </a:xfrm>
          <a:prstGeom prst="ellipse">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tIns="0" bIns="2196000" rtlCol="0" anchor="t"/>
          <a:lstStyle/>
          <a:p>
            <a:pPr algn="ctr"/>
            <a:r>
              <a:rPr lang="fr-FR" sz="1400" dirty="0" smtClean="0">
                <a:solidFill>
                  <a:schemeClr val="tx2"/>
                </a:solidFill>
              </a:rPr>
              <a:t>Mesures applicables à une partie prenante</a:t>
            </a:r>
            <a:endParaRPr lang="fr-FR" sz="1400" dirty="0">
              <a:solidFill>
                <a:schemeClr val="tx2"/>
              </a:solidFill>
            </a:endParaRPr>
          </a:p>
        </p:txBody>
      </p:sp>
    </p:spTree>
    <p:extLst>
      <p:ext uri="{BB962C8B-B14F-4D97-AF65-F5344CB8AC3E}">
        <p14:creationId xmlns:p14="http://schemas.microsoft.com/office/powerpoint/2010/main" val="2472226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2"/>
          <p:cNvCxnSpPr>
            <a:stCxn id="111" idx="3"/>
            <a:endCxn id="71" idx="1"/>
          </p:cNvCxnSpPr>
          <p:nvPr/>
        </p:nvCxnSpPr>
        <p:spPr>
          <a:xfrm>
            <a:off x="5093492" y="1594304"/>
            <a:ext cx="692290" cy="135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en angle 11"/>
          <p:cNvCxnSpPr>
            <a:stCxn id="113" idx="3"/>
            <a:endCxn id="111" idx="1"/>
          </p:cNvCxnSpPr>
          <p:nvPr/>
        </p:nvCxnSpPr>
        <p:spPr>
          <a:xfrm flipV="1">
            <a:off x="1684093" y="1594304"/>
            <a:ext cx="2037012" cy="613356"/>
          </a:xfrm>
          <a:prstGeom prst="bentConnector3">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en angle 12"/>
          <p:cNvCxnSpPr>
            <a:stCxn id="113" idx="3"/>
            <a:endCxn id="112" idx="1"/>
          </p:cNvCxnSpPr>
          <p:nvPr/>
        </p:nvCxnSpPr>
        <p:spPr>
          <a:xfrm>
            <a:off x="1684093" y="2207660"/>
            <a:ext cx="2037012" cy="921114"/>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en angle 14"/>
          <p:cNvCxnSpPr>
            <a:stCxn id="113" idx="3"/>
            <a:endCxn id="66" idx="1"/>
          </p:cNvCxnSpPr>
          <p:nvPr/>
        </p:nvCxnSpPr>
        <p:spPr>
          <a:xfrm flipV="1">
            <a:off x="1684093" y="2207659"/>
            <a:ext cx="6212851" cy="1"/>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en angle 15"/>
          <p:cNvCxnSpPr>
            <a:stCxn id="112" idx="3"/>
            <a:endCxn id="66" idx="2"/>
          </p:cNvCxnSpPr>
          <p:nvPr/>
        </p:nvCxnSpPr>
        <p:spPr>
          <a:xfrm flipV="1">
            <a:off x="5162909" y="2423547"/>
            <a:ext cx="3372236" cy="705227"/>
          </a:xfrm>
          <a:prstGeom prst="bentConnector2">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5234292" y="1330813"/>
            <a:ext cx="486030"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R01a</a:t>
            </a:r>
            <a:endParaRPr lang="fr-FR" sz="1200" dirty="0">
              <a:latin typeface="Aharoni" panose="02010803020104030203" pitchFamily="2" charset="-79"/>
              <a:cs typeface="Aharoni" panose="02010803020104030203" pitchFamily="2" charset="-79"/>
            </a:endParaRPr>
          </a:p>
        </p:txBody>
      </p:sp>
      <p:sp>
        <p:nvSpPr>
          <p:cNvPr id="22" name="ZoneTexte 21"/>
          <p:cNvSpPr txBox="1"/>
          <p:nvPr/>
        </p:nvSpPr>
        <p:spPr>
          <a:xfrm>
            <a:off x="5270341" y="2888218"/>
            <a:ext cx="463588"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R01c</a:t>
            </a:r>
            <a:endParaRPr lang="fr-FR" sz="1200" dirty="0">
              <a:latin typeface="Aharoni" panose="02010803020104030203" pitchFamily="2" charset="-79"/>
              <a:cs typeface="Aharoni" panose="02010803020104030203" pitchFamily="2" charset="-79"/>
            </a:endParaRPr>
          </a:p>
        </p:txBody>
      </p:sp>
      <p:sp>
        <p:nvSpPr>
          <p:cNvPr id="84" name="ZoneTexte 83"/>
          <p:cNvSpPr txBox="1"/>
          <p:nvPr/>
        </p:nvSpPr>
        <p:spPr>
          <a:xfrm>
            <a:off x="1056184" y="547382"/>
            <a:ext cx="1008112" cy="308802"/>
          </a:xfrm>
          <a:prstGeom prst="rect">
            <a:avLst/>
          </a:prstGeom>
          <a:noFill/>
        </p:spPr>
        <p:txBody>
          <a:bodyPr wrap="square" lIns="128016" tIns="64008" rIns="128016" bIns="64008" rtlCol="0">
            <a:spAutoFit/>
          </a:bodyPr>
          <a:lstStyle/>
          <a:p>
            <a:pPr>
              <a:lnSpc>
                <a:spcPts val="1400"/>
              </a:lnSpc>
            </a:pPr>
            <a:r>
              <a:rPr lang="fr-FR" sz="1200" dirty="0" smtClean="0">
                <a:latin typeface="Freestyle Script" panose="030804020302050B0404" pitchFamily="66" charset="0"/>
              </a:rPr>
              <a:t>…</a:t>
            </a:r>
            <a:endParaRPr lang="fr-FR" sz="1200" dirty="0">
              <a:latin typeface="Freestyle Script" panose="030804020302050B0404" pitchFamily="66" charset="0"/>
            </a:endParaRPr>
          </a:p>
        </p:txBody>
      </p:sp>
      <p:sp>
        <p:nvSpPr>
          <p:cNvPr id="85" name="ZoneTexte 84"/>
          <p:cNvSpPr txBox="1"/>
          <p:nvPr/>
        </p:nvSpPr>
        <p:spPr>
          <a:xfrm>
            <a:off x="912168" y="3443620"/>
            <a:ext cx="1008112" cy="308802"/>
          </a:xfrm>
          <a:prstGeom prst="rect">
            <a:avLst/>
          </a:prstGeom>
          <a:noFill/>
        </p:spPr>
        <p:txBody>
          <a:bodyPr wrap="square" lIns="128016" tIns="64008" rIns="128016" bIns="64008" rtlCol="0">
            <a:spAutoFit/>
          </a:bodyPr>
          <a:lstStyle/>
          <a:p>
            <a:pPr>
              <a:lnSpc>
                <a:spcPts val="1400"/>
              </a:lnSpc>
            </a:pPr>
            <a:r>
              <a:rPr lang="fr-FR" sz="1200" dirty="0" smtClean="0"/>
              <a:t>…</a:t>
            </a:r>
            <a:endParaRPr lang="fr-FR" sz="1200" dirty="0"/>
          </a:p>
        </p:txBody>
      </p:sp>
      <p:sp>
        <p:nvSpPr>
          <p:cNvPr id="86" name="ZoneTexte 85"/>
          <p:cNvSpPr txBox="1"/>
          <p:nvPr/>
        </p:nvSpPr>
        <p:spPr>
          <a:xfrm>
            <a:off x="912168" y="6380030"/>
            <a:ext cx="1008112" cy="308802"/>
          </a:xfrm>
          <a:prstGeom prst="rect">
            <a:avLst/>
          </a:prstGeom>
          <a:noFill/>
        </p:spPr>
        <p:txBody>
          <a:bodyPr wrap="square" lIns="128016" tIns="64008" rIns="128016" bIns="64008" rtlCol="0">
            <a:spAutoFit/>
          </a:bodyPr>
          <a:lstStyle/>
          <a:p>
            <a:pPr>
              <a:lnSpc>
                <a:spcPts val="1400"/>
              </a:lnSpc>
            </a:pPr>
            <a:r>
              <a:rPr lang="fr-FR" sz="1200" dirty="0" smtClean="0"/>
              <a:t>…</a:t>
            </a:r>
            <a:endParaRPr lang="fr-FR" sz="1200" dirty="0"/>
          </a:p>
        </p:txBody>
      </p:sp>
      <p:sp>
        <p:nvSpPr>
          <p:cNvPr id="87" name="ZoneTexte 86"/>
          <p:cNvSpPr txBox="1"/>
          <p:nvPr/>
        </p:nvSpPr>
        <p:spPr>
          <a:xfrm>
            <a:off x="806141" y="9307749"/>
            <a:ext cx="1008112" cy="308802"/>
          </a:xfrm>
          <a:prstGeom prst="rect">
            <a:avLst/>
          </a:prstGeom>
          <a:noFill/>
        </p:spPr>
        <p:txBody>
          <a:bodyPr wrap="square" lIns="128016" tIns="64008" rIns="128016" bIns="64008" rtlCol="0">
            <a:spAutoFit/>
          </a:bodyPr>
          <a:lstStyle/>
          <a:p>
            <a:pPr>
              <a:lnSpc>
                <a:spcPts val="1400"/>
              </a:lnSpc>
            </a:pPr>
            <a:r>
              <a:rPr lang="fr-FR" sz="1200" dirty="0" smtClean="0"/>
              <a:t>…</a:t>
            </a:r>
            <a:endParaRPr lang="fr-FR" sz="1200" dirty="0"/>
          </a:p>
        </p:txBody>
      </p:sp>
      <p:sp>
        <p:nvSpPr>
          <p:cNvPr id="113" name="ZoneTexte 112"/>
          <p:cNvSpPr txBox="1"/>
          <p:nvPr/>
        </p:nvSpPr>
        <p:spPr>
          <a:xfrm>
            <a:off x="695519" y="1973596"/>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a:t>
            </a:r>
            <a:r>
              <a:rPr lang="fr-FR" sz="1200" dirty="0"/>
              <a:t>r</a:t>
            </a:r>
            <a:r>
              <a:rPr lang="fr-FR" sz="1200" dirty="0" smtClean="0"/>
              <a:t>isque</a:t>
            </a:r>
            <a:endParaRPr lang="fr-FR" sz="1200" dirty="0"/>
          </a:p>
        </p:txBody>
      </p:sp>
      <p:sp>
        <p:nvSpPr>
          <p:cNvPr id="111" name="ZoneTexte 110"/>
          <p:cNvSpPr txBox="1"/>
          <p:nvPr/>
        </p:nvSpPr>
        <p:spPr>
          <a:xfrm>
            <a:off x="3721105" y="1360240"/>
            <a:ext cx="1372387" cy="468127"/>
          </a:xfrm>
          <a:prstGeom prst="rect">
            <a:avLst/>
          </a:prstGeom>
          <a:solidFill>
            <a:schemeClr val="bg1">
              <a:lumMod val="65000"/>
            </a:schemeClr>
          </a:solidFill>
          <a:ln w="38100">
            <a:solidFill>
              <a:srgbClr val="C00000"/>
            </a:solidFill>
            <a:prstDash val="dash"/>
          </a:ln>
        </p:spPr>
        <p:txBody>
          <a:bodyPr wrap="square" lIns="36000" tIns="72000" rIns="36000" bIns="36000" rtlCol="0">
            <a:spAutoFit/>
          </a:bodyPr>
          <a:lstStyle/>
          <a:p>
            <a:pPr algn="ctr">
              <a:lnSpc>
                <a:spcPts val="1400"/>
              </a:lnSpc>
            </a:pPr>
            <a:r>
              <a:rPr lang="fr-FR" sz="1200" dirty="0" smtClean="0"/>
              <a:t>Partie prenante en zone de danger</a:t>
            </a:r>
            <a:endParaRPr lang="fr-FR" sz="1200" dirty="0"/>
          </a:p>
        </p:txBody>
      </p:sp>
      <p:sp>
        <p:nvSpPr>
          <p:cNvPr id="112" name="ZoneTexte 111"/>
          <p:cNvSpPr txBox="1"/>
          <p:nvPr/>
        </p:nvSpPr>
        <p:spPr>
          <a:xfrm>
            <a:off x="3721105" y="2894710"/>
            <a:ext cx="1441804" cy="468127"/>
          </a:xfrm>
          <a:prstGeom prst="rect">
            <a:avLst/>
          </a:prstGeom>
          <a:solidFill>
            <a:schemeClr val="bg1">
              <a:lumMod val="65000"/>
            </a:schemeClr>
          </a:solidFill>
          <a:ln w="38100">
            <a:solidFill>
              <a:srgbClr val="FF5050"/>
            </a:solidFill>
            <a:prstDash val="dash"/>
          </a:ln>
        </p:spPr>
        <p:txBody>
          <a:bodyPr wrap="square" lIns="36000" tIns="72000" rIns="36000" bIns="36000" rtlCol="0">
            <a:spAutoFit/>
          </a:bodyPr>
          <a:lstStyle/>
          <a:p>
            <a:pPr algn="ctr">
              <a:lnSpc>
                <a:spcPts val="1400"/>
              </a:lnSpc>
            </a:pPr>
            <a:r>
              <a:rPr lang="fr-FR" sz="1200" dirty="0" smtClean="0"/>
              <a:t>Partie prenante  en zone de contrôle</a:t>
            </a:r>
            <a:endParaRPr lang="fr-FR" sz="1200" dirty="0"/>
          </a:p>
        </p:txBody>
      </p:sp>
      <p:sp>
        <p:nvSpPr>
          <p:cNvPr id="66" name="ZoneTexte 65"/>
          <p:cNvSpPr txBox="1"/>
          <p:nvPr/>
        </p:nvSpPr>
        <p:spPr>
          <a:xfrm>
            <a:off x="7896944" y="1991771"/>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a:cs typeface="Aharoni" panose="02010803020104030203" pitchFamily="2" charset="-79"/>
                <a:sym typeface="Symbol"/>
              </a:rPr>
              <a:t> DICP</a:t>
            </a:r>
            <a:endParaRPr lang="fr-FR" sz="1000" b="1" i="1" dirty="0"/>
          </a:p>
          <a:p>
            <a:pPr algn="ctr">
              <a:lnSpc>
                <a:spcPts val="1400"/>
              </a:lnSpc>
            </a:pPr>
            <a:r>
              <a:rPr lang="fr-FR" sz="1200" dirty="0" smtClean="0"/>
              <a:t>Valeur métier</a:t>
            </a:r>
            <a:endParaRPr lang="fr-FR" sz="1200" dirty="0"/>
          </a:p>
        </p:txBody>
      </p:sp>
      <p:sp>
        <p:nvSpPr>
          <p:cNvPr id="71" name="ZoneTexte 70"/>
          <p:cNvSpPr txBox="1"/>
          <p:nvPr/>
        </p:nvSpPr>
        <p:spPr>
          <a:xfrm>
            <a:off x="5785782" y="139192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smtClean="0">
                <a:cs typeface="Aharoni" panose="02010803020104030203" pitchFamily="2" charset="-79"/>
                <a:sym typeface="Symbol"/>
              </a:rPr>
              <a:t> DICP</a:t>
            </a:r>
            <a:endParaRPr lang="fr-FR" sz="1000" b="1" i="1" dirty="0" smtClean="0"/>
          </a:p>
          <a:p>
            <a:pPr algn="ctr">
              <a:lnSpc>
                <a:spcPts val="1400"/>
              </a:lnSpc>
            </a:pPr>
            <a:r>
              <a:rPr lang="fr-FR" sz="1200" dirty="0" smtClean="0"/>
              <a:t>Valeur métier</a:t>
            </a:r>
            <a:endParaRPr lang="fr-FR" sz="1200" dirty="0"/>
          </a:p>
        </p:txBody>
      </p:sp>
      <p:sp>
        <p:nvSpPr>
          <p:cNvPr id="72" name="ZoneTexte 71"/>
          <p:cNvSpPr txBox="1"/>
          <p:nvPr/>
        </p:nvSpPr>
        <p:spPr>
          <a:xfrm>
            <a:off x="6976766" y="1940539"/>
            <a:ext cx="487634"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R01b</a:t>
            </a:r>
            <a:endParaRPr lang="fr-FR" sz="1200" dirty="0">
              <a:latin typeface="Aharoni" panose="02010803020104030203" pitchFamily="2" charset="-79"/>
              <a:cs typeface="Aharoni" panose="02010803020104030203" pitchFamily="2" charset="-79"/>
            </a:endParaRPr>
          </a:p>
        </p:txBody>
      </p:sp>
      <p:cxnSp>
        <p:nvCxnSpPr>
          <p:cNvPr id="73" name="Connecteur en angle 72"/>
          <p:cNvCxnSpPr>
            <a:stCxn id="113" idx="2"/>
            <a:endCxn id="46" idx="0"/>
          </p:cNvCxnSpPr>
          <p:nvPr/>
        </p:nvCxnSpPr>
        <p:spPr>
          <a:xfrm rot="5400000">
            <a:off x="1026971" y="2604558"/>
            <a:ext cx="325670" cy="12700"/>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4" name="Connecteur droit 93"/>
          <p:cNvCxnSpPr>
            <a:stCxn id="106" idx="3"/>
            <a:endCxn id="120" idx="1"/>
          </p:cNvCxnSpPr>
          <p:nvPr/>
        </p:nvCxnSpPr>
        <p:spPr>
          <a:xfrm>
            <a:off x="4967782" y="4438545"/>
            <a:ext cx="746617" cy="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Connecteur en angle 96"/>
          <p:cNvCxnSpPr>
            <a:stCxn id="104" idx="3"/>
            <a:endCxn id="106" idx="1"/>
          </p:cNvCxnSpPr>
          <p:nvPr/>
        </p:nvCxnSpPr>
        <p:spPr>
          <a:xfrm flipV="1">
            <a:off x="1646932" y="4438545"/>
            <a:ext cx="2074173" cy="605345"/>
          </a:xfrm>
          <a:prstGeom prst="bentConnector3">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9" name="Connecteur en angle 98"/>
          <p:cNvCxnSpPr>
            <a:stCxn id="104" idx="3"/>
            <a:endCxn id="114" idx="1"/>
          </p:cNvCxnSpPr>
          <p:nvPr/>
        </p:nvCxnSpPr>
        <p:spPr>
          <a:xfrm>
            <a:off x="1646932" y="5043890"/>
            <a:ext cx="2074173" cy="921114"/>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0" name="Connecteur en angle 14"/>
          <p:cNvCxnSpPr>
            <a:stCxn id="104" idx="3"/>
            <a:endCxn id="115" idx="1"/>
          </p:cNvCxnSpPr>
          <p:nvPr/>
        </p:nvCxnSpPr>
        <p:spPr>
          <a:xfrm flipV="1">
            <a:off x="1646932" y="5043889"/>
            <a:ext cx="6178629" cy="1"/>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1" name="Connecteur en angle 100"/>
          <p:cNvCxnSpPr>
            <a:stCxn id="114" idx="3"/>
            <a:endCxn id="115" idx="2"/>
          </p:cNvCxnSpPr>
          <p:nvPr/>
        </p:nvCxnSpPr>
        <p:spPr>
          <a:xfrm flipV="1">
            <a:off x="4967782" y="5259777"/>
            <a:ext cx="3495980" cy="705227"/>
          </a:xfrm>
          <a:prstGeom prst="bentConnector2">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02" name="ZoneTexte 101"/>
          <p:cNvSpPr txBox="1"/>
          <p:nvPr/>
        </p:nvSpPr>
        <p:spPr>
          <a:xfrm>
            <a:off x="5162909" y="4167043"/>
            <a:ext cx="486030"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R02a</a:t>
            </a:r>
            <a:endParaRPr lang="fr-FR" sz="1200" dirty="0">
              <a:latin typeface="Aharoni" panose="02010803020104030203" pitchFamily="2" charset="-79"/>
              <a:cs typeface="Aharoni" panose="02010803020104030203" pitchFamily="2" charset="-79"/>
            </a:endParaRPr>
          </a:p>
        </p:txBody>
      </p:sp>
      <p:sp>
        <p:nvSpPr>
          <p:cNvPr id="103" name="ZoneTexte 102"/>
          <p:cNvSpPr txBox="1"/>
          <p:nvPr/>
        </p:nvSpPr>
        <p:spPr>
          <a:xfrm>
            <a:off x="5093492" y="5666537"/>
            <a:ext cx="463588"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R02c</a:t>
            </a:r>
            <a:endParaRPr lang="fr-FR" sz="1200" dirty="0">
              <a:latin typeface="Aharoni" panose="02010803020104030203" pitchFamily="2" charset="-79"/>
              <a:cs typeface="Aharoni" panose="02010803020104030203" pitchFamily="2" charset="-79"/>
            </a:endParaRPr>
          </a:p>
        </p:txBody>
      </p:sp>
      <p:sp>
        <p:nvSpPr>
          <p:cNvPr id="104" name="ZoneTexte 103"/>
          <p:cNvSpPr txBox="1"/>
          <p:nvPr/>
        </p:nvSpPr>
        <p:spPr>
          <a:xfrm>
            <a:off x="658358" y="4809826"/>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a:t>
            </a:r>
            <a:r>
              <a:rPr lang="fr-FR" sz="1200" dirty="0"/>
              <a:t>r</a:t>
            </a:r>
            <a:r>
              <a:rPr lang="fr-FR" sz="1200" dirty="0" smtClean="0"/>
              <a:t>isque</a:t>
            </a:r>
            <a:endParaRPr lang="fr-FR" sz="1200" dirty="0"/>
          </a:p>
        </p:txBody>
      </p:sp>
      <p:sp>
        <p:nvSpPr>
          <p:cNvPr id="106" name="ZoneTexte 105"/>
          <p:cNvSpPr txBox="1"/>
          <p:nvPr/>
        </p:nvSpPr>
        <p:spPr>
          <a:xfrm>
            <a:off x="3721105" y="4204481"/>
            <a:ext cx="1246677" cy="468127"/>
          </a:xfrm>
          <a:prstGeom prst="rect">
            <a:avLst/>
          </a:prstGeom>
          <a:solidFill>
            <a:schemeClr val="bg1">
              <a:lumMod val="65000"/>
            </a:schemeClr>
          </a:solidFill>
          <a:ln w="38100">
            <a:solidFill>
              <a:srgbClr val="00B050"/>
            </a:solidFill>
            <a:prstDash val="dash"/>
          </a:ln>
        </p:spPr>
        <p:txBody>
          <a:bodyPr wrap="square" lIns="36000" tIns="72000" rIns="36000" bIns="36000" rtlCol="0">
            <a:spAutoFit/>
          </a:bodyPr>
          <a:lstStyle/>
          <a:p>
            <a:pPr algn="ctr">
              <a:lnSpc>
                <a:spcPts val="1400"/>
              </a:lnSpc>
            </a:pPr>
            <a:r>
              <a:rPr lang="fr-FR" sz="1200" dirty="0" smtClean="0"/>
              <a:t>Partie prenante en zone de veille</a:t>
            </a:r>
            <a:endParaRPr lang="fr-FR" sz="1200" dirty="0"/>
          </a:p>
        </p:txBody>
      </p:sp>
      <p:sp>
        <p:nvSpPr>
          <p:cNvPr id="114" name="ZoneTexte 113"/>
          <p:cNvSpPr txBox="1"/>
          <p:nvPr/>
        </p:nvSpPr>
        <p:spPr>
          <a:xfrm>
            <a:off x="3721105" y="5730940"/>
            <a:ext cx="1246677"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Partie prenante de l’</a:t>
            </a:r>
            <a:r>
              <a:rPr lang="fr-FR" sz="1200" dirty="0"/>
              <a:t>é</a:t>
            </a:r>
            <a:r>
              <a:rPr lang="fr-FR" sz="1200" dirty="0" smtClean="0"/>
              <a:t>cosystème</a:t>
            </a:r>
            <a:endParaRPr lang="fr-FR" sz="1200" dirty="0"/>
          </a:p>
        </p:txBody>
      </p:sp>
      <p:sp>
        <p:nvSpPr>
          <p:cNvPr id="115" name="ZoneTexte 114"/>
          <p:cNvSpPr txBox="1"/>
          <p:nvPr/>
        </p:nvSpPr>
        <p:spPr>
          <a:xfrm>
            <a:off x="7825561" y="4828001"/>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a:cs typeface="Aharoni" panose="02010803020104030203" pitchFamily="2" charset="-79"/>
                <a:sym typeface="Symbol"/>
              </a:rPr>
              <a:t> DICP</a:t>
            </a:r>
            <a:endParaRPr lang="fr-FR" sz="1000" b="1" i="1" dirty="0"/>
          </a:p>
          <a:p>
            <a:pPr algn="ctr">
              <a:lnSpc>
                <a:spcPts val="1400"/>
              </a:lnSpc>
            </a:pPr>
            <a:r>
              <a:rPr lang="fr-FR" sz="1200" dirty="0" smtClean="0"/>
              <a:t>Valeur métier</a:t>
            </a:r>
            <a:endParaRPr lang="fr-FR" sz="1200" dirty="0"/>
          </a:p>
        </p:txBody>
      </p:sp>
      <p:sp>
        <p:nvSpPr>
          <p:cNvPr id="120" name="ZoneTexte 119"/>
          <p:cNvSpPr txBox="1"/>
          <p:nvPr/>
        </p:nvSpPr>
        <p:spPr>
          <a:xfrm>
            <a:off x="5714399" y="422815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a:cs typeface="Aharoni" panose="02010803020104030203" pitchFamily="2" charset="-79"/>
                <a:sym typeface="Symbol"/>
              </a:rPr>
              <a:t> DICP</a:t>
            </a:r>
            <a:endParaRPr lang="fr-FR" sz="1000" b="1" i="1" dirty="0"/>
          </a:p>
          <a:p>
            <a:pPr algn="ctr">
              <a:lnSpc>
                <a:spcPts val="1400"/>
              </a:lnSpc>
            </a:pPr>
            <a:r>
              <a:rPr lang="fr-FR" sz="1200" dirty="0" smtClean="0"/>
              <a:t>Valeur métier</a:t>
            </a:r>
            <a:endParaRPr lang="fr-FR" sz="1200" dirty="0"/>
          </a:p>
        </p:txBody>
      </p:sp>
      <p:sp>
        <p:nvSpPr>
          <p:cNvPr id="121" name="ZoneTexte 120"/>
          <p:cNvSpPr txBox="1"/>
          <p:nvPr/>
        </p:nvSpPr>
        <p:spPr>
          <a:xfrm>
            <a:off x="6905383" y="4776769"/>
            <a:ext cx="487634"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R02b</a:t>
            </a:r>
            <a:endParaRPr lang="fr-FR" sz="1200" dirty="0">
              <a:latin typeface="Aharoni" panose="02010803020104030203" pitchFamily="2" charset="-79"/>
              <a:cs typeface="Aharoni" panose="02010803020104030203" pitchFamily="2" charset="-79"/>
            </a:endParaRPr>
          </a:p>
        </p:txBody>
      </p:sp>
      <p:cxnSp>
        <p:nvCxnSpPr>
          <p:cNvPr id="122" name="Connecteur en angle 121"/>
          <p:cNvCxnSpPr>
            <a:stCxn id="104" idx="2"/>
            <a:endCxn id="36" idx="0"/>
          </p:cNvCxnSpPr>
          <p:nvPr/>
        </p:nvCxnSpPr>
        <p:spPr>
          <a:xfrm rot="5400000">
            <a:off x="960666" y="5469932"/>
            <a:ext cx="383959" cy="12700"/>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528198" y="5661912"/>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smtClean="0"/>
              <a:t>R02</a:t>
            </a:r>
          </a:p>
          <a:p>
            <a:pPr algn="ctr">
              <a:lnSpc>
                <a:spcPts val="1400"/>
              </a:lnSpc>
            </a:pPr>
            <a:r>
              <a:rPr lang="fr-FR" sz="1200" dirty="0" smtClean="0"/>
              <a:t>Objectif visé</a:t>
            </a:r>
            <a:endParaRPr lang="fr-FR" sz="1200" dirty="0"/>
          </a:p>
        </p:txBody>
      </p:sp>
      <p:sp>
        <p:nvSpPr>
          <p:cNvPr id="46" name="ZoneTexte 45"/>
          <p:cNvSpPr txBox="1"/>
          <p:nvPr/>
        </p:nvSpPr>
        <p:spPr>
          <a:xfrm>
            <a:off x="565359" y="2767393"/>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smtClean="0"/>
              <a:t>R01</a:t>
            </a:r>
          </a:p>
          <a:p>
            <a:pPr algn="ctr">
              <a:lnSpc>
                <a:spcPts val="1400"/>
              </a:lnSpc>
            </a:pPr>
            <a:r>
              <a:rPr lang="fr-FR" sz="1200" dirty="0" smtClean="0"/>
              <a:t>Objectif visé</a:t>
            </a:r>
            <a:endParaRPr lang="fr-FR" sz="1200" dirty="0"/>
          </a:p>
        </p:txBody>
      </p:sp>
      <p:cxnSp>
        <p:nvCxnSpPr>
          <p:cNvPr id="49" name="Connecteur droit 48"/>
          <p:cNvCxnSpPr>
            <a:stCxn id="58" idx="3"/>
            <a:endCxn id="61" idx="1"/>
          </p:cNvCxnSpPr>
          <p:nvPr/>
        </p:nvCxnSpPr>
        <p:spPr>
          <a:xfrm>
            <a:off x="5049981" y="7361404"/>
            <a:ext cx="692290" cy="135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en angle 49"/>
          <p:cNvCxnSpPr>
            <a:stCxn id="57" idx="3"/>
            <a:endCxn id="58" idx="1"/>
          </p:cNvCxnSpPr>
          <p:nvPr/>
        </p:nvCxnSpPr>
        <p:spPr>
          <a:xfrm flipV="1">
            <a:off x="1640582" y="7361404"/>
            <a:ext cx="2037012" cy="613356"/>
          </a:xfrm>
          <a:prstGeom prst="bentConnector3">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1" name="Connecteur en angle 50"/>
          <p:cNvCxnSpPr>
            <a:stCxn id="57" idx="3"/>
            <a:endCxn id="59" idx="1"/>
          </p:cNvCxnSpPr>
          <p:nvPr/>
        </p:nvCxnSpPr>
        <p:spPr>
          <a:xfrm>
            <a:off x="1640582" y="7974760"/>
            <a:ext cx="2037012" cy="921114"/>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2" name="Connecteur en angle 14"/>
          <p:cNvCxnSpPr>
            <a:stCxn id="57" idx="3"/>
            <a:endCxn id="60" idx="1"/>
          </p:cNvCxnSpPr>
          <p:nvPr/>
        </p:nvCxnSpPr>
        <p:spPr>
          <a:xfrm flipV="1">
            <a:off x="1640582" y="7974759"/>
            <a:ext cx="6212851" cy="1"/>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necteur en angle 52"/>
          <p:cNvCxnSpPr>
            <a:stCxn id="59" idx="3"/>
            <a:endCxn id="60" idx="2"/>
          </p:cNvCxnSpPr>
          <p:nvPr/>
        </p:nvCxnSpPr>
        <p:spPr>
          <a:xfrm flipV="1">
            <a:off x="5119398" y="8190647"/>
            <a:ext cx="3372236" cy="705227"/>
          </a:xfrm>
          <a:prstGeom prst="bentConnector2">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4" name="ZoneTexte 53"/>
          <p:cNvSpPr txBox="1"/>
          <p:nvPr/>
        </p:nvSpPr>
        <p:spPr>
          <a:xfrm>
            <a:off x="5190781" y="7097913"/>
            <a:ext cx="486030"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R01a</a:t>
            </a:r>
            <a:endParaRPr lang="fr-FR" sz="1200" dirty="0">
              <a:latin typeface="Aharoni" panose="02010803020104030203" pitchFamily="2" charset="-79"/>
              <a:cs typeface="Aharoni" panose="02010803020104030203" pitchFamily="2" charset="-79"/>
            </a:endParaRPr>
          </a:p>
        </p:txBody>
      </p:sp>
      <p:sp>
        <p:nvSpPr>
          <p:cNvPr id="55" name="ZoneTexte 54"/>
          <p:cNvSpPr txBox="1"/>
          <p:nvPr/>
        </p:nvSpPr>
        <p:spPr>
          <a:xfrm>
            <a:off x="5226830" y="8655318"/>
            <a:ext cx="463588"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R01c</a:t>
            </a:r>
            <a:endParaRPr lang="fr-FR" sz="1200" dirty="0">
              <a:latin typeface="Aharoni" panose="02010803020104030203" pitchFamily="2" charset="-79"/>
              <a:cs typeface="Aharoni" panose="02010803020104030203" pitchFamily="2" charset="-79"/>
            </a:endParaRPr>
          </a:p>
        </p:txBody>
      </p:sp>
      <p:sp>
        <p:nvSpPr>
          <p:cNvPr id="57" name="ZoneTexte 56"/>
          <p:cNvSpPr txBox="1"/>
          <p:nvPr/>
        </p:nvSpPr>
        <p:spPr>
          <a:xfrm>
            <a:off x="652008" y="7740696"/>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a:t>
            </a:r>
            <a:r>
              <a:rPr lang="fr-FR" sz="1200" dirty="0"/>
              <a:t>r</a:t>
            </a:r>
            <a:r>
              <a:rPr lang="fr-FR" sz="1200" dirty="0" smtClean="0"/>
              <a:t>isque</a:t>
            </a:r>
            <a:endParaRPr lang="fr-FR" sz="1200" dirty="0"/>
          </a:p>
        </p:txBody>
      </p:sp>
      <p:sp>
        <p:nvSpPr>
          <p:cNvPr id="58" name="ZoneTexte 57"/>
          <p:cNvSpPr txBox="1"/>
          <p:nvPr/>
        </p:nvSpPr>
        <p:spPr>
          <a:xfrm>
            <a:off x="3677594" y="7127340"/>
            <a:ext cx="1372387" cy="468127"/>
          </a:xfrm>
          <a:prstGeom prst="rect">
            <a:avLst/>
          </a:prstGeom>
          <a:solidFill>
            <a:schemeClr val="bg1">
              <a:lumMod val="65000"/>
            </a:schemeClr>
          </a:solidFill>
          <a:ln w="38100">
            <a:solidFill>
              <a:srgbClr val="C00000"/>
            </a:solidFill>
            <a:prstDash val="dash"/>
          </a:ln>
        </p:spPr>
        <p:txBody>
          <a:bodyPr wrap="square" lIns="36000" tIns="72000" rIns="36000" bIns="36000" rtlCol="0">
            <a:spAutoFit/>
          </a:bodyPr>
          <a:lstStyle/>
          <a:p>
            <a:pPr algn="ctr">
              <a:lnSpc>
                <a:spcPts val="1400"/>
              </a:lnSpc>
            </a:pPr>
            <a:r>
              <a:rPr lang="fr-FR" sz="1200" dirty="0" smtClean="0"/>
              <a:t>Partie prenante en zone de danger</a:t>
            </a:r>
            <a:endParaRPr lang="fr-FR" sz="1200" dirty="0"/>
          </a:p>
        </p:txBody>
      </p:sp>
      <p:sp>
        <p:nvSpPr>
          <p:cNvPr id="59" name="ZoneTexte 58"/>
          <p:cNvSpPr txBox="1"/>
          <p:nvPr/>
        </p:nvSpPr>
        <p:spPr>
          <a:xfrm>
            <a:off x="3677594" y="8661810"/>
            <a:ext cx="1441804" cy="468127"/>
          </a:xfrm>
          <a:prstGeom prst="rect">
            <a:avLst/>
          </a:prstGeom>
          <a:solidFill>
            <a:schemeClr val="bg1">
              <a:lumMod val="65000"/>
            </a:schemeClr>
          </a:solidFill>
          <a:ln w="38100">
            <a:solidFill>
              <a:srgbClr val="FF5050"/>
            </a:solidFill>
            <a:prstDash val="dash"/>
          </a:ln>
        </p:spPr>
        <p:txBody>
          <a:bodyPr wrap="square" lIns="36000" tIns="72000" rIns="36000" bIns="36000" rtlCol="0">
            <a:spAutoFit/>
          </a:bodyPr>
          <a:lstStyle/>
          <a:p>
            <a:pPr algn="ctr">
              <a:lnSpc>
                <a:spcPts val="1400"/>
              </a:lnSpc>
            </a:pPr>
            <a:r>
              <a:rPr lang="fr-FR" sz="1200" dirty="0" smtClean="0"/>
              <a:t>Partie prenante  en zone de contrôle</a:t>
            </a:r>
            <a:endParaRPr lang="fr-FR" sz="1200" dirty="0"/>
          </a:p>
        </p:txBody>
      </p:sp>
      <p:sp>
        <p:nvSpPr>
          <p:cNvPr id="60" name="ZoneTexte 59"/>
          <p:cNvSpPr txBox="1"/>
          <p:nvPr/>
        </p:nvSpPr>
        <p:spPr>
          <a:xfrm>
            <a:off x="7853433" y="7758871"/>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a:cs typeface="Aharoni" panose="02010803020104030203" pitchFamily="2" charset="-79"/>
                <a:sym typeface="Symbol"/>
              </a:rPr>
              <a:t> DICP</a:t>
            </a:r>
            <a:endParaRPr lang="fr-FR" sz="1000" b="1" i="1" dirty="0"/>
          </a:p>
          <a:p>
            <a:pPr algn="ctr">
              <a:lnSpc>
                <a:spcPts val="1400"/>
              </a:lnSpc>
            </a:pPr>
            <a:r>
              <a:rPr lang="fr-FR" sz="1200" dirty="0" smtClean="0"/>
              <a:t>Valeur métier</a:t>
            </a:r>
            <a:endParaRPr lang="fr-FR" sz="1200" dirty="0"/>
          </a:p>
        </p:txBody>
      </p:sp>
      <p:sp>
        <p:nvSpPr>
          <p:cNvPr id="61" name="ZoneTexte 60"/>
          <p:cNvSpPr txBox="1"/>
          <p:nvPr/>
        </p:nvSpPr>
        <p:spPr>
          <a:xfrm>
            <a:off x="5742271" y="715902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smtClean="0">
                <a:cs typeface="Aharoni" panose="02010803020104030203" pitchFamily="2" charset="-79"/>
                <a:sym typeface="Symbol"/>
              </a:rPr>
              <a:t> DICP</a:t>
            </a:r>
            <a:endParaRPr lang="fr-FR" sz="1000" b="1" i="1" dirty="0" smtClean="0"/>
          </a:p>
          <a:p>
            <a:pPr algn="ctr">
              <a:lnSpc>
                <a:spcPts val="1400"/>
              </a:lnSpc>
            </a:pPr>
            <a:r>
              <a:rPr lang="fr-FR" sz="1200" dirty="0" smtClean="0"/>
              <a:t>Valeur métier</a:t>
            </a:r>
            <a:endParaRPr lang="fr-FR" sz="1200" dirty="0"/>
          </a:p>
        </p:txBody>
      </p:sp>
      <p:sp>
        <p:nvSpPr>
          <p:cNvPr id="62" name="ZoneTexte 61"/>
          <p:cNvSpPr txBox="1"/>
          <p:nvPr/>
        </p:nvSpPr>
        <p:spPr>
          <a:xfrm>
            <a:off x="6933255" y="7707639"/>
            <a:ext cx="487634"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R01b</a:t>
            </a:r>
            <a:endParaRPr lang="fr-FR" sz="1200" dirty="0">
              <a:latin typeface="Aharoni" panose="02010803020104030203" pitchFamily="2" charset="-79"/>
              <a:cs typeface="Aharoni" panose="02010803020104030203" pitchFamily="2" charset="-79"/>
            </a:endParaRPr>
          </a:p>
        </p:txBody>
      </p:sp>
      <p:cxnSp>
        <p:nvCxnSpPr>
          <p:cNvPr id="63" name="Connecteur en angle 62"/>
          <p:cNvCxnSpPr>
            <a:stCxn id="57" idx="2"/>
            <a:endCxn id="83" idx="0"/>
          </p:cNvCxnSpPr>
          <p:nvPr/>
        </p:nvCxnSpPr>
        <p:spPr>
          <a:xfrm rot="5400000">
            <a:off x="983460" y="8371658"/>
            <a:ext cx="325670" cy="12700"/>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63"/>
          <p:cNvCxnSpPr>
            <a:stCxn id="76" idx="3"/>
            <a:endCxn id="79" idx="1"/>
          </p:cNvCxnSpPr>
          <p:nvPr/>
        </p:nvCxnSpPr>
        <p:spPr>
          <a:xfrm>
            <a:off x="4924271" y="10205645"/>
            <a:ext cx="746617" cy="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en angle 64"/>
          <p:cNvCxnSpPr>
            <a:stCxn id="75" idx="3"/>
            <a:endCxn id="76" idx="1"/>
          </p:cNvCxnSpPr>
          <p:nvPr/>
        </p:nvCxnSpPr>
        <p:spPr>
          <a:xfrm flipV="1">
            <a:off x="1603421" y="10205645"/>
            <a:ext cx="2074173" cy="605345"/>
          </a:xfrm>
          <a:prstGeom prst="bentConnector3">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7" name="Connecteur en angle 66"/>
          <p:cNvCxnSpPr>
            <a:stCxn id="75" idx="3"/>
            <a:endCxn id="77" idx="1"/>
          </p:cNvCxnSpPr>
          <p:nvPr/>
        </p:nvCxnSpPr>
        <p:spPr>
          <a:xfrm>
            <a:off x="1603421" y="10810990"/>
            <a:ext cx="2074173" cy="921114"/>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8" name="Connecteur en angle 14"/>
          <p:cNvCxnSpPr>
            <a:stCxn id="75" idx="3"/>
            <a:endCxn id="78" idx="1"/>
          </p:cNvCxnSpPr>
          <p:nvPr/>
        </p:nvCxnSpPr>
        <p:spPr>
          <a:xfrm flipV="1">
            <a:off x="1603421" y="10810989"/>
            <a:ext cx="6178629" cy="1"/>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9" name="Connecteur en angle 68"/>
          <p:cNvCxnSpPr>
            <a:stCxn id="77" idx="3"/>
            <a:endCxn id="78" idx="2"/>
          </p:cNvCxnSpPr>
          <p:nvPr/>
        </p:nvCxnSpPr>
        <p:spPr>
          <a:xfrm flipV="1">
            <a:off x="4924271" y="11026877"/>
            <a:ext cx="3495980" cy="705227"/>
          </a:xfrm>
          <a:prstGeom prst="bentConnector2">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0" name="ZoneTexte 69"/>
          <p:cNvSpPr txBox="1"/>
          <p:nvPr/>
        </p:nvSpPr>
        <p:spPr>
          <a:xfrm>
            <a:off x="5119398" y="9934143"/>
            <a:ext cx="486030"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R02a</a:t>
            </a:r>
            <a:endParaRPr lang="fr-FR" sz="1200" dirty="0">
              <a:latin typeface="Aharoni" panose="02010803020104030203" pitchFamily="2" charset="-79"/>
              <a:cs typeface="Aharoni" panose="02010803020104030203" pitchFamily="2" charset="-79"/>
            </a:endParaRPr>
          </a:p>
        </p:txBody>
      </p:sp>
      <p:sp>
        <p:nvSpPr>
          <p:cNvPr id="74" name="ZoneTexte 73"/>
          <p:cNvSpPr txBox="1"/>
          <p:nvPr/>
        </p:nvSpPr>
        <p:spPr>
          <a:xfrm>
            <a:off x="5049981" y="11433637"/>
            <a:ext cx="463588"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R02c</a:t>
            </a:r>
            <a:endParaRPr lang="fr-FR" sz="1200" dirty="0">
              <a:latin typeface="Aharoni" panose="02010803020104030203" pitchFamily="2" charset="-79"/>
              <a:cs typeface="Aharoni" panose="02010803020104030203" pitchFamily="2" charset="-79"/>
            </a:endParaRPr>
          </a:p>
        </p:txBody>
      </p:sp>
      <p:sp>
        <p:nvSpPr>
          <p:cNvPr id="75" name="ZoneTexte 74"/>
          <p:cNvSpPr txBox="1"/>
          <p:nvPr/>
        </p:nvSpPr>
        <p:spPr>
          <a:xfrm>
            <a:off x="614847" y="10576926"/>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a:t>
            </a:r>
            <a:r>
              <a:rPr lang="fr-FR" sz="1200" dirty="0"/>
              <a:t>r</a:t>
            </a:r>
            <a:r>
              <a:rPr lang="fr-FR" sz="1200" dirty="0" smtClean="0"/>
              <a:t>isque</a:t>
            </a:r>
            <a:endParaRPr lang="fr-FR" sz="1200" dirty="0"/>
          </a:p>
        </p:txBody>
      </p:sp>
      <p:sp>
        <p:nvSpPr>
          <p:cNvPr id="76" name="ZoneTexte 75"/>
          <p:cNvSpPr txBox="1"/>
          <p:nvPr/>
        </p:nvSpPr>
        <p:spPr>
          <a:xfrm>
            <a:off x="3677594" y="9971581"/>
            <a:ext cx="1246677" cy="468127"/>
          </a:xfrm>
          <a:prstGeom prst="rect">
            <a:avLst/>
          </a:prstGeom>
          <a:solidFill>
            <a:schemeClr val="bg1">
              <a:lumMod val="65000"/>
            </a:schemeClr>
          </a:solidFill>
          <a:ln w="38100">
            <a:solidFill>
              <a:srgbClr val="00B050"/>
            </a:solidFill>
            <a:prstDash val="dash"/>
          </a:ln>
        </p:spPr>
        <p:txBody>
          <a:bodyPr wrap="square" lIns="36000" tIns="72000" rIns="36000" bIns="36000" rtlCol="0">
            <a:spAutoFit/>
          </a:bodyPr>
          <a:lstStyle/>
          <a:p>
            <a:pPr algn="ctr">
              <a:lnSpc>
                <a:spcPts val="1400"/>
              </a:lnSpc>
            </a:pPr>
            <a:r>
              <a:rPr lang="fr-FR" sz="1200" dirty="0" smtClean="0"/>
              <a:t>Partie prenante en zone de veille</a:t>
            </a:r>
            <a:endParaRPr lang="fr-FR" sz="1200" dirty="0"/>
          </a:p>
        </p:txBody>
      </p:sp>
      <p:sp>
        <p:nvSpPr>
          <p:cNvPr id="77" name="ZoneTexte 76"/>
          <p:cNvSpPr txBox="1"/>
          <p:nvPr/>
        </p:nvSpPr>
        <p:spPr>
          <a:xfrm>
            <a:off x="3677594" y="11498040"/>
            <a:ext cx="1246677"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Partie prenante de l’</a:t>
            </a:r>
            <a:r>
              <a:rPr lang="fr-FR" sz="1200" dirty="0"/>
              <a:t>é</a:t>
            </a:r>
            <a:r>
              <a:rPr lang="fr-FR" sz="1200" dirty="0" smtClean="0"/>
              <a:t>cosystème</a:t>
            </a:r>
            <a:endParaRPr lang="fr-FR" sz="1200" dirty="0"/>
          </a:p>
        </p:txBody>
      </p:sp>
      <p:sp>
        <p:nvSpPr>
          <p:cNvPr id="78" name="ZoneTexte 77"/>
          <p:cNvSpPr txBox="1"/>
          <p:nvPr/>
        </p:nvSpPr>
        <p:spPr>
          <a:xfrm>
            <a:off x="7782050" y="10595101"/>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a:cs typeface="Aharoni" panose="02010803020104030203" pitchFamily="2" charset="-79"/>
                <a:sym typeface="Symbol"/>
              </a:rPr>
              <a:t> DICP</a:t>
            </a:r>
            <a:endParaRPr lang="fr-FR" sz="1000" b="1" i="1" dirty="0"/>
          </a:p>
          <a:p>
            <a:pPr algn="ctr">
              <a:lnSpc>
                <a:spcPts val="1400"/>
              </a:lnSpc>
            </a:pPr>
            <a:r>
              <a:rPr lang="fr-FR" sz="1200" dirty="0" smtClean="0"/>
              <a:t>Valeur métier</a:t>
            </a:r>
            <a:endParaRPr lang="fr-FR" sz="1200" dirty="0"/>
          </a:p>
        </p:txBody>
      </p:sp>
      <p:sp>
        <p:nvSpPr>
          <p:cNvPr id="79" name="ZoneTexte 78"/>
          <p:cNvSpPr txBox="1"/>
          <p:nvPr/>
        </p:nvSpPr>
        <p:spPr>
          <a:xfrm>
            <a:off x="5670888" y="999525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en-GB" sz="1000" b="1" dirty="0">
                <a:cs typeface="Aharoni" panose="02010803020104030203" pitchFamily="2" charset="-79"/>
                <a:sym typeface="Symbol"/>
              </a:rPr>
              <a:t> DICP</a:t>
            </a:r>
            <a:endParaRPr lang="fr-FR" sz="1000" b="1" i="1" dirty="0"/>
          </a:p>
          <a:p>
            <a:pPr algn="ctr">
              <a:lnSpc>
                <a:spcPts val="1400"/>
              </a:lnSpc>
            </a:pPr>
            <a:r>
              <a:rPr lang="fr-FR" sz="1200" dirty="0" smtClean="0"/>
              <a:t>Valeur métier</a:t>
            </a:r>
            <a:endParaRPr lang="fr-FR" sz="1200" dirty="0"/>
          </a:p>
        </p:txBody>
      </p:sp>
      <p:sp>
        <p:nvSpPr>
          <p:cNvPr id="80" name="ZoneTexte 79"/>
          <p:cNvSpPr txBox="1"/>
          <p:nvPr/>
        </p:nvSpPr>
        <p:spPr>
          <a:xfrm>
            <a:off x="6861872" y="10543869"/>
            <a:ext cx="487634" cy="276999"/>
          </a:xfrm>
          <a:prstGeom prst="rect">
            <a:avLst/>
          </a:prstGeom>
          <a:noFill/>
        </p:spPr>
        <p:txBody>
          <a:bodyPr wrap="none" rtlCol="0">
            <a:spAutoFit/>
          </a:bodyPr>
          <a:lstStyle/>
          <a:p>
            <a:r>
              <a:rPr lang="fr-FR" sz="1200" dirty="0" smtClean="0">
                <a:latin typeface="Aharoni" panose="02010803020104030203" pitchFamily="2" charset="-79"/>
                <a:cs typeface="Aharoni" panose="02010803020104030203" pitchFamily="2" charset="-79"/>
              </a:rPr>
              <a:t>R02b</a:t>
            </a:r>
            <a:endParaRPr lang="fr-FR" sz="1200" dirty="0">
              <a:latin typeface="Aharoni" panose="02010803020104030203" pitchFamily="2" charset="-79"/>
              <a:cs typeface="Aharoni" panose="02010803020104030203" pitchFamily="2" charset="-79"/>
            </a:endParaRPr>
          </a:p>
        </p:txBody>
      </p:sp>
      <p:cxnSp>
        <p:nvCxnSpPr>
          <p:cNvPr id="81" name="Connecteur en angle 80"/>
          <p:cNvCxnSpPr>
            <a:stCxn id="75" idx="2"/>
            <a:endCxn id="82" idx="0"/>
          </p:cNvCxnSpPr>
          <p:nvPr/>
        </p:nvCxnSpPr>
        <p:spPr>
          <a:xfrm rot="5400000">
            <a:off x="917155" y="11237032"/>
            <a:ext cx="383959" cy="12700"/>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82" name="ZoneTexte 81"/>
          <p:cNvSpPr txBox="1"/>
          <p:nvPr/>
        </p:nvSpPr>
        <p:spPr>
          <a:xfrm>
            <a:off x="484687" y="11429012"/>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smtClean="0"/>
              <a:t>R02</a:t>
            </a:r>
          </a:p>
          <a:p>
            <a:pPr algn="ctr">
              <a:lnSpc>
                <a:spcPts val="1400"/>
              </a:lnSpc>
            </a:pPr>
            <a:r>
              <a:rPr lang="fr-FR" sz="1200" dirty="0" smtClean="0"/>
              <a:t>Objectif visé</a:t>
            </a:r>
            <a:endParaRPr lang="fr-FR" sz="1200" dirty="0"/>
          </a:p>
        </p:txBody>
      </p:sp>
      <p:sp>
        <p:nvSpPr>
          <p:cNvPr id="83" name="ZoneTexte 82"/>
          <p:cNvSpPr txBox="1"/>
          <p:nvPr/>
        </p:nvSpPr>
        <p:spPr>
          <a:xfrm>
            <a:off x="521848" y="8534493"/>
            <a:ext cx="1248894"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smtClean="0"/>
              <a:t>R01</a:t>
            </a:r>
          </a:p>
          <a:p>
            <a:pPr algn="ctr">
              <a:lnSpc>
                <a:spcPts val="1400"/>
              </a:lnSpc>
            </a:pPr>
            <a:r>
              <a:rPr lang="fr-FR" sz="1200" dirty="0" smtClean="0"/>
              <a:t>Objectif visé</a:t>
            </a:r>
            <a:endParaRPr lang="fr-FR" sz="1200" dirty="0"/>
          </a:p>
        </p:txBody>
      </p:sp>
      <p:sp>
        <p:nvSpPr>
          <p:cNvPr id="88" name="ZoneTexte 87"/>
          <p:cNvSpPr txBox="1"/>
          <p:nvPr/>
        </p:nvSpPr>
        <p:spPr>
          <a:xfrm>
            <a:off x="9760265" y="1070202"/>
            <a:ext cx="1372387" cy="468127"/>
          </a:xfrm>
          <a:prstGeom prst="rect">
            <a:avLst/>
          </a:prstGeom>
          <a:solidFill>
            <a:schemeClr val="bg1">
              <a:lumMod val="65000"/>
            </a:schemeClr>
          </a:solidFill>
          <a:ln w="38100">
            <a:solidFill>
              <a:srgbClr val="C00000"/>
            </a:solidFill>
            <a:prstDash val="dash"/>
          </a:ln>
        </p:spPr>
        <p:txBody>
          <a:bodyPr wrap="square" lIns="36000" tIns="72000" rIns="36000" bIns="36000" rtlCol="0">
            <a:spAutoFit/>
          </a:bodyPr>
          <a:lstStyle/>
          <a:p>
            <a:pPr algn="ctr">
              <a:lnSpc>
                <a:spcPts val="1400"/>
              </a:lnSpc>
            </a:pPr>
            <a:r>
              <a:rPr lang="fr-FR" sz="1200" dirty="0" smtClean="0"/>
              <a:t>Partie prenante en zone de danger</a:t>
            </a:r>
            <a:endParaRPr lang="fr-FR" sz="1200" dirty="0"/>
          </a:p>
        </p:txBody>
      </p:sp>
      <p:sp>
        <p:nvSpPr>
          <p:cNvPr id="90" name="ZoneTexte 89"/>
          <p:cNvSpPr txBox="1"/>
          <p:nvPr/>
        </p:nvSpPr>
        <p:spPr>
          <a:xfrm>
            <a:off x="9760265" y="1710871"/>
            <a:ext cx="1441804" cy="468127"/>
          </a:xfrm>
          <a:prstGeom prst="rect">
            <a:avLst/>
          </a:prstGeom>
          <a:solidFill>
            <a:schemeClr val="bg1">
              <a:lumMod val="65000"/>
            </a:schemeClr>
          </a:solidFill>
          <a:ln w="38100">
            <a:solidFill>
              <a:srgbClr val="FF5050"/>
            </a:solidFill>
            <a:prstDash val="dash"/>
          </a:ln>
        </p:spPr>
        <p:txBody>
          <a:bodyPr wrap="square" lIns="36000" tIns="72000" rIns="36000" bIns="36000" rtlCol="0">
            <a:spAutoFit/>
          </a:bodyPr>
          <a:lstStyle/>
          <a:p>
            <a:pPr algn="ctr">
              <a:lnSpc>
                <a:spcPts val="1400"/>
              </a:lnSpc>
            </a:pPr>
            <a:r>
              <a:rPr lang="fr-FR" sz="1200" dirty="0" smtClean="0"/>
              <a:t>Partie prenante  en zone de contrôle</a:t>
            </a:r>
            <a:endParaRPr lang="fr-FR" sz="1200" dirty="0"/>
          </a:p>
        </p:txBody>
      </p:sp>
      <p:sp>
        <p:nvSpPr>
          <p:cNvPr id="91" name="ZoneTexte 90"/>
          <p:cNvSpPr txBox="1"/>
          <p:nvPr/>
        </p:nvSpPr>
        <p:spPr>
          <a:xfrm>
            <a:off x="9760265" y="2351539"/>
            <a:ext cx="1441804" cy="468127"/>
          </a:xfrm>
          <a:prstGeom prst="rect">
            <a:avLst/>
          </a:prstGeom>
          <a:solidFill>
            <a:schemeClr val="bg1">
              <a:lumMod val="65000"/>
            </a:schemeClr>
          </a:solidFill>
          <a:ln w="38100">
            <a:solidFill>
              <a:srgbClr val="00B050"/>
            </a:solidFill>
            <a:prstDash val="dash"/>
          </a:ln>
        </p:spPr>
        <p:txBody>
          <a:bodyPr wrap="square" lIns="36000" tIns="72000" rIns="36000" bIns="36000" rtlCol="0">
            <a:spAutoFit/>
          </a:bodyPr>
          <a:lstStyle/>
          <a:p>
            <a:pPr algn="ctr">
              <a:lnSpc>
                <a:spcPts val="1400"/>
              </a:lnSpc>
            </a:pPr>
            <a:r>
              <a:rPr lang="fr-FR" sz="1200" dirty="0" smtClean="0"/>
              <a:t>Partie prenante en zone de veille</a:t>
            </a:r>
            <a:endParaRPr lang="fr-FR" sz="1200" dirty="0"/>
          </a:p>
        </p:txBody>
      </p:sp>
      <p:sp>
        <p:nvSpPr>
          <p:cNvPr id="92" name="ZoneTexte 91"/>
          <p:cNvSpPr txBox="1"/>
          <p:nvPr/>
        </p:nvSpPr>
        <p:spPr>
          <a:xfrm>
            <a:off x="9739152" y="429533"/>
            <a:ext cx="1393500"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Partie prenante de l’</a:t>
            </a:r>
            <a:r>
              <a:rPr lang="fr-FR" sz="1200" dirty="0"/>
              <a:t>é</a:t>
            </a:r>
            <a:r>
              <a:rPr lang="fr-FR" sz="1200" dirty="0" smtClean="0"/>
              <a:t>cosystème</a:t>
            </a:r>
            <a:endParaRPr lang="fr-FR" sz="1200" dirty="0"/>
          </a:p>
        </p:txBody>
      </p:sp>
    </p:spTree>
    <p:extLst>
      <p:ext uri="{BB962C8B-B14F-4D97-AF65-F5344CB8AC3E}">
        <p14:creationId xmlns:p14="http://schemas.microsoft.com/office/powerpoint/2010/main" val="518691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 name="ZoneTexte 25"/>
          <p:cNvSpPr txBox="1"/>
          <p:nvPr/>
        </p:nvSpPr>
        <p:spPr>
          <a:xfrm>
            <a:off x="9081359" y="24026"/>
            <a:ext cx="397866" cy="276999"/>
          </a:xfrm>
          <a:prstGeom prst="rect">
            <a:avLst/>
          </a:prstGeom>
          <a:noFill/>
        </p:spPr>
        <p:txBody>
          <a:bodyPr wrap="none" rtlCol="0">
            <a:spAutoFit/>
          </a:bodyPr>
          <a:lstStyle/>
          <a:p>
            <a:pPr algn="ctr"/>
            <a:r>
              <a:rPr lang="en-GB" sz="1200" dirty="0">
                <a:solidFill>
                  <a:schemeClr val="lt1"/>
                </a:solidFill>
                <a:latin typeface="Arial" panose="020B0604020202020204" pitchFamily="34" charset="0"/>
                <a:cs typeface="Arial" panose="020B0604020202020204" pitchFamily="34" charset="0"/>
              </a:rPr>
              <a:t>2</a:t>
            </a:r>
            <a:r>
              <a:rPr lang="en-GB" sz="1200" dirty="0" smtClean="0">
                <a:solidFill>
                  <a:schemeClr val="lt1"/>
                </a:solidFill>
                <a:latin typeface="Arial" panose="020B0604020202020204" pitchFamily="34" charset="0"/>
                <a:cs typeface="Arial" panose="020B0604020202020204" pitchFamily="34" charset="0"/>
              </a:rPr>
              <a:t>/2</a:t>
            </a:r>
            <a:endParaRPr lang="en-GB" sz="1200" dirty="0">
              <a:solidFill>
                <a:schemeClr val="lt1"/>
              </a:solidFill>
              <a:latin typeface="Arial" panose="020B0604020202020204" pitchFamily="34" charset="0"/>
              <a:cs typeface="Arial" panose="020B0604020202020204" pitchFamily="34" charset="0"/>
            </a:endParaRPr>
          </a:p>
        </p:txBody>
      </p:sp>
      <p:sp>
        <p:nvSpPr>
          <p:cNvPr id="29" name="ZoneTexte 28"/>
          <p:cNvSpPr txBox="1"/>
          <p:nvPr/>
        </p:nvSpPr>
        <p:spPr>
          <a:xfrm>
            <a:off x="48072" y="1522016"/>
            <a:ext cx="2232248" cy="1329457"/>
          </a:xfrm>
          <a:prstGeom prst="rect">
            <a:avLst/>
          </a:prstGeom>
          <a:solidFill>
            <a:srgbClr val="F8BFC6"/>
          </a:solidFill>
        </p:spPr>
        <p:txBody>
          <a:bodyPr wrap="square" lIns="36000" tIns="36000" rIns="36000" bIns="36000" rtlCol="0" anchor="ctr">
            <a:spAutoFit/>
          </a:bodyPr>
          <a:lstStyle/>
          <a:p>
            <a:pPr algn="r">
              <a:lnSpc>
                <a:spcPts val="1400"/>
              </a:lnSpc>
            </a:pPr>
            <a:r>
              <a:rPr lang="fr-FR" sz="1200" b="1" i="1" dirty="0" err="1" smtClean="0">
                <a:solidFill>
                  <a:srgbClr val="FF0000"/>
                </a:solidFill>
              </a:rPr>
              <a:t>Rxx</a:t>
            </a:r>
            <a:endParaRPr lang="fr-FR" sz="1000" b="1" i="1" dirty="0" smtClean="0">
              <a:solidFill>
                <a:srgbClr val="FF0000"/>
              </a:solidFill>
            </a:endParaRPr>
          </a:p>
          <a:p>
            <a:pPr algn="ctr">
              <a:lnSpc>
                <a:spcPts val="1400"/>
              </a:lnSpc>
            </a:pPr>
            <a:r>
              <a:rPr lang="fr-FR" sz="1200" dirty="0" smtClean="0"/>
              <a:t>Une &lt;source de risque&gt; génère l’&lt;événement redouté&gt; de </a:t>
            </a:r>
            <a:r>
              <a:rPr lang="fr-FR" sz="1200" dirty="0"/>
              <a:t>sévérité &lt;sévérité&gt;</a:t>
            </a:r>
          </a:p>
          <a:p>
            <a:pPr algn="ctr">
              <a:lnSpc>
                <a:spcPts val="1400"/>
              </a:lnSpc>
            </a:pPr>
            <a:r>
              <a:rPr lang="fr-FR" sz="1200" dirty="0" smtClean="0"/>
              <a:t>en s’attaquant directement</a:t>
            </a:r>
            <a:r>
              <a:rPr lang="fr-FR" sz="1200" dirty="0"/>
              <a:t>, ou indirectement via </a:t>
            </a:r>
            <a:r>
              <a:rPr lang="fr-FR" sz="1200" dirty="0" smtClean="0"/>
              <a:t>une &lt;partie prenante&gt;, à &lt;valeur métier&gt;</a:t>
            </a:r>
            <a:endParaRPr lang="fr-FR" sz="1200" dirty="0"/>
          </a:p>
        </p:txBody>
      </p:sp>
      <p:sp>
        <p:nvSpPr>
          <p:cNvPr id="6" name="ZoneTexte 5"/>
          <p:cNvSpPr txBox="1"/>
          <p:nvPr/>
        </p:nvSpPr>
        <p:spPr>
          <a:xfrm>
            <a:off x="6024736" y="4384576"/>
            <a:ext cx="2232248" cy="1329457"/>
          </a:xfrm>
          <a:prstGeom prst="rect">
            <a:avLst/>
          </a:prstGeom>
          <a:solidFill>
            <a:srgbClr val="F8BFC6"/>
          </a:solidFill>
        </p:spPr>
        <p:txBody>
          <a:bodyPr wrap="square" lIns="36000" tIns="36000" rIns="36000" bIns="36000" rtlCol="0" anchor="ctr">
            <a:spAutoFit/>
          </a:bodyPr>
          <a:lstStyle/>
          <a:p>
            <a:pPr algn="r">
              <a:lnSpc>
                <a:spcPts val="1400"/>
              </a:lnSpc>
            </a:pPr>
            <a:r>
              <a:rPr lang="fr-FR" sz="1200" b="1" i="1" dirty="0" err="1" smtClean="0">
                <a:solidFill>
                  <a:srgbClr val="FF5050"/>
                </a:solidFill>
              </a:rPr>
              <a:t>Rxx</a:t>
            </a:r>
            <a:endParaRPr lang="fr-FR" sz="1200" b="1" i="1" dirty="0" smtClean="0">
              <a:solidFill>
                <a:srgbClr val="FF5050"/>
              </a:solidFill>
            </a:endParaRPr>
          </a:p>
          <a:p>
            <a:pPr algn="ctr">
              <a:lnSpc>
                <a:spcPts val="1400"/>
              </a:lnSpc>
            </a:pPr>
            <a:r>
              <a:rPr lang="fr-FR" sz="1200" dirty="0"/>
              <a:t>Une &lt;source de risque&gt; génère l’&lt;événement redouté&gt; de sévérité &lt;sévérité&gt;</a:t>
            </a:r>
          </a:p>
          <a:p>
            <a:pPr algn="ctr">
              <a:lnSpc>
                <a:spcPts val="1400"/>
              </a:lnSpc>
            </a:pPr>
            <a:r>
              <a:rPr lang="fr-FR" sz="1200" dirty="0"/>
              <a:t>en s’attaquant directement, ou indirectement via une &lt;partie prenante&gt;, à &lt;valeur métier&gt;</a:t>
            </a:r>
          </a:p>
        </p:txBody>
      </p:sp>
      <p:sp>
        <p:nvSpPr>
          <p:cNvPr id="7" name="ZoneTexte 6"/>
          <p:cNvSpPr txBox="1"/>
          <p:nvPr/>
        </p:nvSpPr>
        <p:spPr>
          <a:xfrm>
            <a:off x="192088" y="9245600"/>
            <a:ext cx="2232248" cy="1329457"/>
          </a:xfrm>
          <a:prstGeom prst="rect">
            <a:avLst/>
          </a:prstGeom>
          <a:solidFill>
            <a:srgbClr val="F8BFC6"/>
          </a:solidFill>
        </p:spPr>
        <p:txBody>
          <a:bodyPr wrap="square" lIns="36000" tIns="36000" rIns="36000" bIns="36000" rtlCol="0" anchor="ctr">
            <a:spAutoFit/>
          </a:bodyPr>
          <a:lstStyle/>
          <a:p>
            <a:pPr algn="r">
              <a:lnSpc>
                <a:spcPts val="1400"/>
              </a:lnSpc>
            </a:pPr>
            <a:r>
              <a:rPr lang="fr-FR" sz="1200" b="1" i="1" dirty="0" err="1" smtClean="0"/>
              <a:t>Rxx</a:t>
            </a:r>
            <a:endParaRPr lang="fr-FR" sz="1000" b="1" i="1" dirty="0" smtClean="0"/>
          </a:p>
          <a:p>
            <a:pPr algn="ctr">
              <a:lnSpc>
                <a:spcPts val="1400"/>
              </a:lnSpc>
            </a:pPr>
            <a:r>
              <a:rPr lang="fr-FR" sz="1200" dirty="0"/>
              <a:t>Une &lt;source de risque&gt; génère l’&lt;événement redouté&gt; de sévérité &lt;sévérité&gt;</a:t>
            </a:r>
          </a:p>
          <a:p>
            <a:pPr algn="ctr">
              <a:lnSpc>
                <a:spcPts val="1400"/>
              </a:lnSpc>
            </a:pPr>
            <a:r>
              <a:rPr lang="fr-FR" sz="1200" dirty="0"/>
              <a:t>en s’attaquant directement, ou indirectement via une &lt;partie prenante&gt;, à &lt;valeur métier&gt;</a:t>
            </a:r>
          </a:p>
        </p:txBody>
      </p:sp>
      <p:sp>
        <p:nvSpPr>
          <p:cNvPr id="9" name="ZoneTexte 8"/>
          <p:cNvSpPr txBox="1"/>
          <p:nvPr/>
        </p:nvSpPr>
        <p:spPr>
          <a:xfrm>
            <a:off x="2496344" y="7264896"/>
            <a:ext cx="2232248" cy="1329457"/>
          </a:xfrm>
          <a:prstGeom prst="rect">
            <a:avLst/>
          </a:prstGeom>
          <a:solidFill>
            <a:srgbClr val="F8BFC6"/>
          </a:solidFill>
        </p:spPr>
        <p:txBody>
          <a:bodyPr wrap="square" lIns="36000" tIns="36000" rIns="36000" bIns="36000" rtlCol="0" anchor="ctr">
            <a:spAutoFit/>
          </a:bodyPr>
          <a:lstStyle/>
          <a:p>
            <a:pPr algn="r">
              <a:lnSpc>
                <a:spcPts val="1400"/>
              </a:lnSpc>
            </a:pPr>
            <a:r>
              <a:rPr lang="fr-FR" sz="1200" b="1" i="1" dirty="0" err="1" smtClean="0">
                <a:solidFill>
                  <a:srgbClr val="00B050"/>
                </a:solidFill>
              </a:rPr>
              <a:t>Rxx</a:t>
            </a:r>
            <a:endParaRPr lang="fr-FR" sz="1000" b="1" i="1" dirty="0" smtClean="0">
              <a:solidFill>
                <a:srgbClr val="00B050"/>
              </a:solidFill>
            </a:endParaRPr>
          </a:p>
          <a:p>
            <a:pPr algn="ctr">
              <a:lnSpc>
                <a:spcPts val="1400"/>
              </a:lnSpc>
            </a:pPr>
            <a:r>
              <a:rPr lang="fr-FR" sz="1200" dirty="0"/>
              <a:t>Une &lt;source de risque&gt; génère l’&lt;événement redouté&gt; de sévérité &lt;sévérité&gt;</a:t>
            </a:r>
          </a:p>
          <a:p>
            <a:pPr algn="ctr">
              <a:lnSpc>
                <a:spcPts val="1400"/>
              </a:lnSpc>
            </a:pPr>
            <a:r>
              <a:rPr lang="fr-FR" sz="1200" dirty="0"/>
              <a:t>en s’attaquant directement, ou indirectement via une &lt;partie prenante&gt;, à &lt;valeur métier&gt;</a:t>
            </a:r>
          </a:p>
        </p:txBody>
      </p:sp>
    </p:spTree>
    <p:extLst>
      <p:ext uri="{BB962C8B-B14F-4D97-AF65-F5344CB8AC3E}">
        <p14:creationId xmlns:p14="http://schemas.microsoft.com/office/powerpoint/2010/main" val="2476404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ZoneTexte 79"/>
          <p:cNvSpPr txBox="1"/>
          <p:nvPr/>
        </p:nvSpPr>
        <p:spPr>
          <a:xfrm>
            <a:off x="491432" y="200831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81" name="ZoneTexte 80"/>
          <p:cNvSpPr txBox="1"/>
          <p:nvPr/>
        </p:nvSpPr>
        <p:spPr>
          <a:xfrm>
            <a:off x="2369440" y="200831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82" name="ZoneTexte 81"/>
          <p:cNvSpPr txBox="1"/>
          <p:nvPr/>
        </p:nvSpPr>
        <p:spPr>
          <a:xfrm>
            <a:off x="4272807" y="200831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83" name="ZoneTexte 82"/>
          <p:cNvSpPr txBox="1"/>
          <p:nvPr/>
        </p:nvSpPr>
        <p:spPr>
          <a:xfrm>
            <a:off x="6204178" y="200831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84" name="ZoneTexte 83"/>
          <p:cNvSpPr txBox="1"/>
          <p:nvPr/>
        </p:nvSpPr>
        <p:spPr>
          <a:xfrm>
            <a:off x="7973252" y="200831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85" name="ZoneTexte 84"/>
          <p:cNvSpPr txBox="1"/>
          <p:nvPr/>
        </p:nvSpPr>
        <p:spPr>
          <a:xfrm>
            <a:off x="491432" y="586881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86" name="ZoneTexte 85"/>
          <p:cNvSpPr txBox="1"/>
          <p:nvPr/>
        </p:nvSpPr>
        <p:spPr>
          <a:xfrm>
            <a:off x="2351792" y="296286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87" name="ZoneTexte 86"/>
          <p:cNvSpPr txBox="1"/>
          <p:nvPr/>
        </p:nvSpPr>
        <p:spPr>
          <a:xfrm>
            <a:off x="4265460" y="297976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88" name="ZoneTexte 87"/>
          <p:cNvSpPr txBox="1"/>
          <p:nvPr/>
        </p:nvSpPr>
        <p:spPr>
          <a:xfrm>
            <a:off x="6359127" y="5891672"/>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89" name="ZoneTexte 88"/>
          <p:cNvSpPr txBox="1"/>
          <p:nvPr/>
        </p:nvSpPr>
        <p:spPr>
          <a:xfrm>
            <a:off x="8272795" y="5908571"/>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95" name="ZoneTexte 94"/>
          <p:cNvSpPr txBox="1"/>
          <p:nvPr/>
        </p:nvSpPr>
        <p:spPr>
          <a:xfrm>
            <a:off x="491228" y="812899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96" name="ZoneTexte 95"/>
          <p:cNvSpPr txBox="1"/>
          <p:nvPr/>
        </p:nvSpPr>
        <p:spPr>
          <a:xfrm>
            <a:off x="2369236" y="812899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97" name="ZoneTexte 96"/>
          <p:cNvSpPr txBox="1"/>
          <p:nvPr/>
        </p:nvSpPr>
        <p:spPr>
          <a:xfrm>
            <a:off x="4272603" y="812899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98" name="ZoneTexte 97"/>
          <p:cNvSpPr txBox="1"/>
          <p:nvPr/>
        </p:nvSpPr>
        <p:spPr>
          <a:xfrm>
            <a:off x="6203974" y="812899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99" name="ZoneTexte 98"/>
          <p:cNvSpPr txBox="1"/>
          <p:nvPr/>
        </p:nvSpPr>
        <p:spPr>
          <a:xfrm>
            <a:off x="7973048" y="8128992"/>
            <a:ext cx="988574" cy="431776"/>
          </a:xfrm>
          <a:prstGeom prst="rect">
            <a:avLst/>
          </a:prstGeom>
          <a:solidFill>
            <a:srgbClr val="99FF99"/>
          </a:solidFill>
        </p:spPr>
        <p:txBody>
          <a:bodyPr wrap="square" lIns="36000" tIns="36000" rIns="36000" bIns="36000" rtlCol="0">
            <a:spAutoFit/>
          </a:bodyPr>
          <a:lstStyle/>
          <a:p>
            <a:pPr algn="ctr">
              <a:lnSpc>
                <a:spcPts val="1400"/>
              </a:lnSpc>
            </a:pPr>
            <a:r>
              <a:rPr lang="fr-FR" sz="1200" dirty="0" smtClean="0"/>
              <a:t>Source risque</a:t>
            </a:r>
            <a:endParaRPr lang="fr-FR" sz="1200" dirty="0"/>
          </a:p>
        </p:txBody>
      </p:sp>
      <p:sp>
        <p:nvSpPr>
          <p:cNvPr id="100" name="ZoneTexte 99"/>
          <p:cNvSpPr txBox="1"/>
          <p:nvPr/>
        </p:nvSpPr>
        <p:spPr>
          <a:xfrm>
            <a:off x="491228" y="11956602"/>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01" name="ZoneTexte 100"/>
          <p:cNvSpPr txBox="1"/>
          <p:nvPr/>
        </p:nvSpPr>
        <p:spPr>
          <a:xfrm>
            <a:off x="2351588" y="9050653"/>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02" name="ZoneTexte 101"/>
          <p:cNvSpPr txBox="1"/>
          <p:nvPr/>
        </p:nvSpPr>
        <p:spPr>
          <a:xfrm>
            <a:off x="4265256" y="9067552"/>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03" name="ZoneTexte 102"/>
          <p:cNvSpPr txBox="1"/>
          <p:nvPr/>
        </p:nvSpPr>
        <p:spPr>
          <a:xfrm>
            <a:off x="6358923" y="11979459"/>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04" name="ZoneTexte 103"/>
          <p:cNvSpPr txBox="1"/>
          <p:nvPr/>
        </p:nvSpPr>
        <p:spPr>
          <a:xfrm>
            <a:off x="8272591" y="11996358"/>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17" name="ZoneTexte 116"/>
          <p:cNvSpPr txBox="1"/>
          <p:nvPr/>
        </p:nvSpPr>
        <p:spPr>
          <a:xfrm>
            <a:off x="431688" y="4278525"/>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18" name="ZoneTexte 117"/>
          <p:cNvSpPr txBox="1"/>
          <p:nvPr/>
        </p:nvSpPr>
        <p:spPr>
          <a:xfrm>
            <a:off x="2174267" y="4249852"/>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19" name="ZoneTexte 118"/>
          <p:cNvSpPr txBox="1"/>
          <p:nvPr/>
        </p:nvSpPr>
        <p:spPr>
          <a:xfrm>
            <a:off x="2133810" y="4843287"/>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20" name="ZoneTexte 119"/>
          <p:cNvSpPr txBox="1"/>
          <p:nvPr/>
        </p:nvSpPr>
        <p:spPr>
          <a:xfrm>
            <a:off x="4290108" y="4275135"/>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21" name="ZoneTexte 120"/>
          <p:cNvSpPr txBox="1"/>
          <p:nvPr/>
        </p:nvSpPr>
        <p:spPr>
          <a:xfrm>
            <a:off x="4290108" y="3701416"/>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22" name="ZoneTexte 121"/>
          <p:cNvSpPr txBox="1"/>
          <p:nvPr/>
        </p:nvSpPr>
        <p:spPr>
          <a:xfrm>
            <a:off x="5986811" y="4289228"/>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23" name="ZoneTexte 122"/>
          <p:cNvSpPr txBox="1"/>
          <p:nvPr/>
        </p:nvSpPr>
        <p:spPr>
          <a:xfrm>
            <a:off x="7936403" y="4276562"/>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90" name="Rectangle 89"/>
          <p:cNvSpPr/>
          <p:nvPr/>
        </p:nvSpPr>
        <p:spPr>
          <a:xfrm>
            <a:off x="1128192" y="1659305"/>
            <a:ext cx="372218" cy="276999"/>
          </a:xfrm>
          <a:prstGeom prst="rect">
            <a:avLst/>
          </a:prstGeom>
        </p:spPr>
        <p:txBody>
          <a:bodyPr wrap="none">
            <a:spAutoFit/>
          </a:bodyPr>
          <a:lstStyle/>
          <a:p>
            <a:r>
              <a:rPr lang="fr-FR" sz="1200" b="1" dirty="0"/>
              <a:t>V</a:t>
            </a:r>
            <a:r>
              <a:rPr lang="fr-FR" sz="1200" b="1" kern="1200" dirty="0" smtClean="0">
                <a:solidFill>
                  <a:schemeClr val="tx1"/>
                </a:solidFill>
              </a:rPr>
              <a:t>x</a:t>
            </a:r>
          </a:p>
        </p:txBody>
      </p:sp>
      <p:sp>
        <p:nvSpPr>
          <p:cNvPr id="91" name="Rectangle 90"/>
          <p:cNvSpPr/>
          <p:nvPr/>
        </p:nvSpPr>
        <p:spPr>
          <a:xfrm>
            <a:off x="2633345"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92" name="Rectangle 91"/>
          <p:cNvSpPr/>
          <p:nvPr/>
        </p:nvSpPr>
        <p:spPr>
          <a:xfrm>
            <a:off x="4684152"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93" name="Rectangle 92"/>
          <p:cNvSpPr/>
          <p:nvPr/>
        </p:nvSpPr>
        <p:spPr>
          <a:xfrm>
            <a:off x="6578790"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94" name="Rectangle 93"/>
          <p:cNvSpPr/>
          <p:nvPr/>
        </p:nvSpPr>
        <p:spPr>
          <a:xfrm>
            <a:off x="8431976"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125" name="Rectangle 124"/>
          <p:cNvSpPr/>
          <p:nvPr/>
        </p:nvSpPr>
        <p:spPr>
          <a:xfrm>
            <a:off x="1128192" y="7759896"/>
            <a:ext cx="372218" cy="276999"/>
          </a:xfrm>
          <a:prstGeom prst="rect">
            <a:avLst/>
          </a:prstGeom>
        </p:spPr>
        <p:txBody>
          <a:bodyPr wrap="none">
            <a:spAutoFit/>
          </a:bodyPr>
          <a:lstStyle/>
          <a:p>
            <a:r>
              <a:rPr lang="fr-FR" sz="1200" b="1" dirty="0"/>
              <a:t>V</a:t>
            </a:r>
            <a:r>
              <a:rPr lang="fr-FR" sz="1200" b="1" kern="1200" dirty="0" smtClean="0">
                <a:solidFill>
                  <a:schemeClr val="tx1"/>
                </a:solidFill>
              </a:rPr>
              <a:t>x</a:t>
            </a:r>
          </a:p>
        </p:txBody>
      </p:sp>
      <p:sp>
        <p:nvSpPr>
          <p:cNvPr id="126" name="Rectangle 125"/>
          <p:cNvSpPr/>
          <p:nvPr/>
        </p:nvSpPr>
        <p:spPr>
          <a:xfrm>
            <a:off x="2606209" y="7759896"/>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127" name="Rectangle 126"/>
          <p:cNvSpPr/>
          <p:nvPr/>
        </p:nvSpPr>
        <p:spPr>
          <a:xfrm>
            <a:off x="4657016" y="7759896"/>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128" name="Rectangle 127"/>
          <p:cNvSpPr/>
          <p:nvPr/>
        </p:nvSpPr>
        <p:spPr>
          <a:xfrm>
            <a:off x="6551654" y="7759896"/>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129" name="Rectangle 128"/>
          <p:cNvSpPr/>
          <p:nvPr/>
        </p:nvSpPr>
        <p:spPr>
          <a:xfrm>
            <a:off x="8404840" y="7759896"/>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130" name="ZoneTexte 129"/>
          <p:cNvSpPr txBox="1"/>
          <p:nvPr/>
        </p:nvSpPr>
        <p:spPr>
          <a:xfrm>
            <a:off x="357781" y="10345083"/>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31" name="ZoneTexte 130"/>
          <p:cNvSpPr txBox="1"/>
          <p:nvPr/>
        </p:nvSpPr>
        <p:spPr>
          <a:xfrm>
            <a:off x="2362913" y="10345083"/>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32" name="ZoneTexte 131"/>
          <p:cNvSpPr txBox="1"/>
          <p:nvPr/>
        </p:nvSpPr>
        <p:spPr>
          <a:xfrm>
            <a:off x="4250927" y="10345083"/>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33" name="ZoneTexte 132"/>
          <p:cNvSpPr txBox="1"/>
          <p:nvPr/>
        </p:nvSpPr>
        <p:spPr>
          <a:xfrm>
            <a:off x="6110334" y="10345083"/>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34" name="ZoneTexte 133"/>
          <p:cNvSpPr txBox="1"/>
          <p:nvPr/>
        </p:nvSpPr>
        <p:spPr>
          <a:xfrm>
            <a:off x="7918621" y="10345083"/>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106" name="ZoneTexte 105"/>
          <p:cNvSpPr txBox="1"/>
          <p:nvPr/>
        </p:nvSpPr>
        <p:spPr>
          <a:xfrm>
            <a:off x="1090765" y="855625"/>
            <a:ext cx="1129846"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État ou mode</a:t>
            </a:r>
            <a:endParaRPr lang="fr-FR" sz="1200" dirty="0">
              <a:latin typeface="+mn-lt"/>
            </a:endParaRPr>
          </a:p>
        </p:txBody>
      </p:sp>
      <p:sp>
        <p:nvSpPr>
          <p:cNvPr id="47" name="ZoneTexte 46"/>
          <p:cNvSpPr txBox="1"/>
          <p:nvPr/>
        </p:nvSpPr>
        <p:spPr>
          <a:xfrm>
            <a:off x="1069595" y="6948243"/>
            <a:ext cx="1129846"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État ou mode</a:t>
            </a:r>
            <a:endParaRPr lang="fr-FR" sz="1200" dirty="0">
              <a:latin typeface="+mn-lt"/>
            </a:endParaRPr>
          </a:p>
        </p:txBody>
      </p:sp>
      <p:sp>
        <p:nvSpPr>
          <p:cNvPr id="48" name="ZoneTexte 47"/>
          <p:cNvSpPr txBox="1"/>
          <p:nvPr/>
        </p:nvSpPr>
        <p:spPr>
          <a:xfrm>
            <a:off x="8977003" y="6967571"/>
            <a:ext cx="366800" cy="249933"/>
          </a:xfrm>
          <a:prstGeom prst="rect">
            <a:avLst/>
          </a:prstGeom>
          <a:solidFill>
            <a:srgbClr val="FFCCCC"/>
          </a:solidFill>
        </p:spPr>
        <p:txBody>
          <a:bodyPr wrap="square" lIns="36000" tIns="36000" rIns="36000" bIns="36000" rtlCol="0" anchor="ctr">
            <a:spAutoFit/>
          </a:bodyPr>
          <a:lstStyle/>
          <a:p>
            <a:pPr algn="r">
              <a:lnSpc>
                <a:spcPts val="1400"/>
              </a:lnSpc>
            </a:pPr>
            <a:r>
              <a:rPr lang="fr-FR" sz="1200" b="1" i="1" dirty="0" err="1" smtClean="0"/>
              <a:t>Rxx</a:t>
            </a:r>
            <a:endParaRPr lang="fr-FR" sz="1200" b="1" i="1" dirty="0" smtClean="0"/>
          </a:p>
        </p:txBody>
      </p:sp>
      <p:sp>
        <p:nvSpPr>
          <p:cNvPr id="49" name="ZoneTexte 48"/>
          <p:cNvSpPr txBox="1"/>
          <p:nvPr/>
        </p:nvSpPr>
        <p:spPr>
          <a:xfrm>
            <a:off x="8894161" y="899255"/>
            <a:ext cx="366800" cy="249933"/>
          </a:xfrm>
          <a:prstGeom prst="rect">
            <a:avLst/>
          </a:prstGeom>
          <a:solidFill>
            <a:srgbClr val="FFCCCC"/>
          </a:solidFill>
        </p:spPr>
        <p:txBody>
          <a:bodyPr wrap="square" lIns="36000" tIns="36000" rIns="36000" bIns="36000" rtlCol="0" anchor="ctr">
            <a:spAutoFit/>
          </a:bodyPr>
          <a:lstStyle/>
          <a:p>
            <a:pPr algn="r">
              <a:lnSpc>
                <a:spcPts val="1400"/>
              </a:lnSpc>
            </a:pPr>
            <a:r>
              <a:rPr lang="fr-FR" sz="1200" b="1" i="1" dirty="0" err="1" smtClean="0"/>
              <a:t>Rxx</a:t>
            </a:r>
            <a:endParaRPr lang="fr-FR" sz="1200" b="1" i="1" dirty="0" smtClean="0"/>
          </a:p>
        </p:txBody>
      </p:sp>
    </p:spTree>
    <p:extLst>
      <p:ext uri="{BB962C8B-B14F-4D97-AF65-F5344CB8AC3E}">
        <p14:creationId xmlns:p14="http://schemas.microsoft.com/office/powerpoint/2010/main" val="2473392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ZoneTexte 39"/>
          <p:cNvSpPr txBox="1"/>
          <p:nvPr/>
        </p:nvSpPr>
        <p:spPr>
          <a:xfrm>
            <a:off x="840160" y="860962"/>
            <a:ext cx="1383006" cy="308802"/>
          </a:xfrm>
          <a:prstGeom prst="rect">
            <a:avLst/>
          </a:prstGeom>
          <a:noFill/>
        </p:spPr>
        <p:txBody>
          <a:bodyPr wrap="square" lIns="128016" tIns="64008" rIns="128016" bIns="64008" rtlCol="0">
            <a:spAutoFit/>
          </a:bodyPr>
          <a:lstStyle/>
          <a:p>
            <a:pPr>
              <a:lnSpc>
                <a:spcPts val="1400"/>
              </a:lnSpc>
            </a:pPr>
            <a:r>
              <a:rPr lang="fr-FR" sz="1200" dirty="0" smtClean="0">
                <a:latin typeface="Freestyle Script" panose="030804020302050B0404" pitchFamily="66" charset="0"/>
              </a:rPr>
              <a:t>…</a:t>
            </a:r>
            <a:endParaRPr lang="fr-FR" sz="1200" dirty="0">
              <a:latin typeface="Freestyle Script" panose="030804020302050B0404" pitchFamily="66" charset="0"/>
            </a:endParaRPr>
          </a:p>
        </p:txBody>
      </p:sp>
      <p:sp>
        <p:nvSpPr>
          <p:cNvPr id="45" name="ZoneTexte 44"/>
          <p:cNvSpPr txBox="1"/>
          <p:nvPr/>
        </p:nvSpPr>
        <p:spPr>
          <a:xfrm>
            <a:off x="324792" y="7594512"/>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46" name="ZoneTexte 45"/>
          <p:cNvSpPr txBox="1"/>
          <p:nvPr/>
        </p:nvSpPr>
        <p:spPr>
          <a:xfrm>
            <a:off x="467511" y="2126346"/>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47" name="ZoneTexte 46"/>
          <p:cNvSpPr txBox="1"/>
          <p:nvPr/>
        </p:nvSpPr>
        <p:spPr>
          <a:xfrm>
            <a:off x="2358128" y="2117660"/>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48" name="ZoneTexte 47"/>
          <p:cNvSpPr txBox="1"/>
          <p:nvPr/>
        </p:nvSpPr>
        <p:spPr>
          <a:xfrm>
            <a:off x="4261495" y="2117660"/>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49" name="ZoneTexte 48"/>
          <p:cNvSpPr txBox="1"/>
          <p:nvPr/>
        </p:nvSpPr>
        <p:spPr>
          <a:xfrm>
            <a:off x="6192866" y="2117660"/>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50" name="ZoneTexte 49"/>
          <p:cNvSpPr txBox="1"/>
          <p:nvPr/>
        </p:nvSpPr>
        <p:spPr>
          <a:xfrm>
            <a:off x="7961940" y="2117660"/>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risque</a:t>
            </a:r>
            <a:endParaRPr lang="fr-FR" sz="1200" dirty="0"/>
          </a:p>
        </p:txBody>
      </p:sp>
      <p:sp>
        <p:nvSpPr>
          <p:cNvPr id="51" name="ZoneTexte 50"/>
          <p:cNvSpPr txBox="1"/>
          <p:nvPr/>
        </p:nvSpPr>
        <p:spPr>
          <a:xfrm>
            <a:off x="480120" y="10502039"/>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2" name="ZoneTexte 51"/>
          <p:cNvSpPr txBox="1"/>
          <p:nvPr/>
        </p:nvSpPr>
        <p:spPr>
          <a:xfrm>
            <a:off x="2340480" y="4063193"/>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3" name="ZoneTexte 52"/>
          <p:cNvSpPr txBox="1"/>
          <p:nvPr/>
        </p:nvSpPr>
        <p:spPr>
          <a:xfrm>
            <a:off x="4254148" y="4080092"/>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4" name="ZoneTexte 53"/>
          <p:cNvSpPr txBox="1"/>
          <p:nvPr/>
        </p:nvSpPr>
        <p:spPr>
          <a:xfrm>
            <a:off x="6347815" y="10524896"/>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5" name="ZoneTexte 54"/>
          <p:cNvSpPr txBox="1"/>
          <p:nvPr/>
        </p:nvSpPr>
        <p:spPr>
          <a:xfrm>
            <a:off x="8261483" y="10541795"/>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6" name="ZoneTexte 55"/>
          <p:cNvSpPr txBox="1"/>
          <p:nvPr/>
        </p:nvSpPr>
        <p:spPr>
          <a:xfrm>
            <a:off x="2329924" y="7594512"/>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57" name="ZoneTexte 56"/>
          <p:cNvSpPr txBox="1"/>
          <p:nvPr/>
        </p:nvSpPr>
        <p:spPr>
          <a:xfrm>
            <a:off x="4217938" y="7594512"/>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58" name="ZoneTexte 57"/>
          <p:cNvSpPr txBox="1"/>
          <p:nvPr/>
        </p:nvSpPr>
        <p:spPr>
          <a:xfrm>
            <a:off x="6077345" y="7594512"/>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59" name="ZoneTexte 58"/>
          <p:cNvSpPr txBox="1"/>
          <p:nvPr/>
        </p:nvSpPr>
        <p:spPr>
          <a:xfrm>
            <a:off x="7885632" y="7594512"/>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29" name="Rectangle 28"/>
          <p:cNvSpPr/>
          <p:nvPr/>
        </p:nvSpPr>
        <p:spPr>
          <a:xfrm>
            <a:off x="1128192" y="1659305"/>
            <a:ext cx="372218" cy="276999"/>
          </a:xfrm>
          <a:prstGeom prst="rect">
            <a:avLst/>
          </a:prstGeom>
        </p:spPr>
        <p:txBody>
          <a:bodyPr wrap="none">
            <a:spAutoFit/>
          </a:bodyPr>
          <a:lstStyle/>
          <a:p>
            <a:r>
              <a:rPr lang="fr-FR" sz="1200" b="1" dirty="0"/>
              <a:t>V</a:t>
            </a:r>
            <a:r>
              <a:rPr lang="fr-FR" sz="1200" b="1" kern="1200" dirty="0" smtClean="0">
                <a:solidFill>
                  <a:schemeClr val="tx1"/>
                </a:solidFill>
              </a:rPr>
              <a:t>x</a:t>
            </a:r>
          </a:p>
        </p:txBody>
      </p:sp>
      <p:sp>
        <p:nvSpPr>
          <p:cNvPr id="30" name="Rectangle 29"/>
          <p:cNvSpPr/>
          <p:nvPr/>
        </p:nvSpPr>
        <p:spPr>
          <a:xfrm>
            <a:off x="2590191"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31" name="Rectangle 30"/>
          <p:cNvSpPr/>
          <p:nvPr/>
        </p:nvSpPr>
        <p:spPr>
          <a:xfrm>
            <a:off x="4640998"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32" name="Rectangle 31"/>
          <p:cNvSpPr/>
          <p:nvPr/>
        </p:nvSpPr>
        <p:spPr>
          <a:xfrm>
            <a:off x="6535636"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41" name="Rectangle 40"/>
          <p:cNvSpPr/>
          <p:nvPr/>
        </p:nvSpPr>
        <p:spPr>
          <a:xfrm>
            <a:off x="8388822" y="1659305"/>
            <a:ext cx="372218" cy="276999"/>
          </a:xfrm>
          <a:prstGeom prst="rect">
            <a:avLst/>
          </a:prstGeom>
        </p:spPr>
        <p:txBody>
          <a:bodyPr wrap="none">
            <a:spAutoFit/>
          </a:bodyPr>
          <a:lstStyle/>
          <a:p>
            <a:r>
              <a:rPr lang="fr-FR" sz="1200" b="1" dirty="0"/>
              <a:t>V</a:t>
            </a:r>
            <a:r>
              <a:rPr lang="fr-FR" sz="1200" b="1" dirty="0" smtClean="0"/>
              <a:t>x</a:t>
            </a:r>
            <a:endParaRPr lang="fr-FR" sz="1200" b="1" dirty="0"/>
          </a:p>
        </p:txBody>
      </p:sp>
      <p:sp>
        <p:nvSpPr>
          <p:cNvPr id="64" name="ZoneTexte 63"/>
          <p:cNvSpPr txBox="1"/>
          <p:nvPr/>
        </p:nvSpPr>
        <p:spPr>
          <a:xfrm>
            <a:off x="2329924" y="6882827"/>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65" name="ZoneTexte 64"/>
          <p:cNvSpPr txBox="1"/>
          <p:nvPr/>
        </p:nvSpPr>
        <p:spPr>
          <a:xfrm>
            <a:off x="4223070" y="6112768"/>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66" name="ZoneTexte 65"/>
          <p:cNvSpPr txBox="1"/>
          <p:nvPr/>
        </p:nvSpPr>
        <p:spPr>
          <a:xfrm>
            <a:off x="4235301" y="6853640"/>
            <a:ext cx="1224000" cy="432000"/>
          </a:xfrm>
          <a:prstGeom prst="rect">
            <a:avLst/>
          </a:prstGeom>
          <a:solidFill>
            <a:srgbClr val="FF0000"/>
          </a:solidFill>
        </p:spPr>
        <p:txBody>
          <a:bodyPr wrap="square" lIns="36000" tIns="36000" rIns="36000" bIns="36000" rtlCol="0" anchor="ctr">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27" name="ZoneTexte 26"/>
          <p:cNvSpPr txBox="1"/>
          <p:nvPr/>
        </p:nvSpPr>
        <p:spPr>
          <a:xfrm>
            <a:off x="1090765" y="855625"/>
            <a:ext cx="1129846"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État ou mode</a:t>
            </a:r>
            <a:endParaRPr lang="fr-FR" sz="1200" dirty="0">
              <a:latin typeface="+mn-lt"/>
            </a:endParaRPr>
          </a:p>
        </p:txBody>
      </p:sp>
      <p:sp>
        <p:nvSpPr>
          <p:cNvPr id="28" name="ZoneTexte 27"/>
          <p:cNvSpPr txBox="1"/>
          <p:nvPr/>
        </p:nvSpPr>
        <p:spPr>
          <a:xfrm>
            <a:off x="8894161" y="899255"/>
            <a:ext cx="366800" cy="249933"/>
          </a:xfrm>
          <a:prstGeom prst="rect">
            <a:avLst/>
          </a:prstGeom>
          <a:solidFill>
            <a:srgbClr val="FFCCCC"/>
          </a:solidFill>
        </p:spPr>
        <p:txBody>
          <a:bodyPr wrap="square" lIns="36000" tIns="36000" rIns="36000" bIns="36000" rtlCol="0" anchor="ctr">
            <a:spAutoFit/>
          </a:bodyPr>
          <a:lstStyle/>
          <a:p>
            <a:pPr algn="r">
              <a:lnSpc>
                <a:spcPts val="1400"/>
              </a:lnSpc>
            </a:pPr>
            <a:r>
              <a:rPr lang="fr-FR" sz="1200" b="1" i="1" dirty="0" err="1" smtClean="0"/>
              <a:t>Rxx</a:t>
            </a:r>
            <a:endParaRPr lang="fr-FR" sz="1200" b="1" i="1" dirty="0" smtClean="0"/>
          </a:p>
        </p:txBody>
      </p:sp>
    </p:spTree>
    <p:extLst>
      <p:ext uri="{BB962C8B-B14F-4D97-AF65-F5344CB8AC3E}">
        <p14:creationId xmlns:p14="http://schemas.microsoft.com/office/powerpoint/2010/main" val="6548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70314044"/>
              </p:ext>
            </p:extLst>
          </p:nvPr>
        </p:nvGraphicFramePr>
        <p:xfrm>
          <a:off x="153811" y="1000200"/>
          <a:ext cx="9255301" cy="5825480"/>
        </p:xfrm>
        <a:graphic>
          <a:graphicData uri="http://schemas.openxmlformats.org/drawingml/2006/table">
            <a:tbl>
              <a:tblPr firstRow="1" bandRow="1">
                <a:tableStyleId>{5C22544A-7EE6-4342-B048-85BDC9FD1C3A}</a:tableStyleId>
              </a:tblPr>
              <a:tblGrid>
                <a:gridCol w="557530">
                  <a:extLst>
                    <a:ext uri="{9D8B030D-6E8A-4147-A177-3AD203B41FA5}">
                      <a16:colId xmlns:a16="http://schemas.microsoft.com/office/drawing/2014/main" val="20000"/>
                    </a:ext>
                  </a:extLst>
                </a:gridCol>
                <a:gridCol w="4953355">
                  <a:extLst>
                    <a:ext uri="{9D8B030D-6E8A-4147-A177-3AD203B41FA5}">
                      <a16:colId xmlns:a16="http://schemas.microsoft.com/office/drawing/2014/main" val="20001"/>
                    </a:ext>
                  </a:extLst>
                </a:gridCol>
                <a:gridCol w="1527365">
                  <a:extLst>
                    <a:ext uri="{9D8B030D-6E8A-4147-A177-3AD203B41FA5}">
                      <a16:colId xmlns:a16="http://schemas.microsoft.com/office/drawing/2014/main" val="20002"/>
                    </a:ext>
                  </a:extLst>
                </a:gridCol>
                <a:gridCol w="2217051">
                  <a:extLst>
                    <a:ext uri="{9D8B030D-6E8A-4147-A177-3AD203B41FA5}">
                      <a16:colId xmlns:a16="http://schemas.microsoft.com/office/drawing/2014/main" val="20003"/>
                    </a:ext>
                  </a:extLst>
                </a:gridCol>
              </a:tblGrid>
              <a:tr h="339080">
                <a:tc>
                  <a:txBody>
                    <a:bodyPr/>
                    <a:lstStyle/>
                    <a:p>
                      <a:pPr algn="ctr"/>
                      <a:r>
                        <a:rPr lang="fr-FR" sz="1400" b="1" noProof="0" dirty="0" smtClean="0">
                          <a:latin typeface="+mn-lt"/>
                        </a:rPr>
                        <a:t>N°</a:t>
                      </a:r>
                      <a:endParaRPr lang="fr-FR" sz="1400" b="1" noProof="0" dirty="0">
                        <a:latin typeface="+mn-lt"/>
                      </a:endParaRPr>
                    </a:p>
                  </a:txBody>
                  <a:tcPr/>
                </a:tc>
                <a:tc>
                  <a:txBody>
                    <a:bodyPr/>
                    <a:lstStyle/>
                    <a:p>
                      <a:pPr algn="ctr"/>
                      <a:r>
                        <a:rPr lang="fr-FR" sz="1400" b="1" noProof="0" dirty="0" smtClean="0">
                          <a:latin typeface="+mn-lt"/>
                        </a:rPr>
                        <a:t>Description du scenario de risque</a:t>
                      </a:r>
                      <a:endParaRPr lang="fr-FR" sz="1400" b="1" noProof="0" dirty="0">
                        <a:latin typeface="+mn-lt"/>
                      </a:endParaRPr>
                    </a:p>
                  </a:txBody>
                  <a:tcPr/>
                </a:tc>
                <a:tc>
                  <a:txBody>
                    <a:bodyPr/>
                    <a:lstStyle/>
                    <a:p>
                      <a:pPr algn="ctr"/>
                      <a:r>
                        <a:rPr lang="fr-FR" sz="1400" b="1" noProof="0" dirty="0" smtClean="0">
                          <a:latin typeface="+mn-lt"/>
                        </a:rPr>
                        <a:t>Responsable</a:t>
                      </a:r>
                      <a:endParaRPr lang="fr-FR" sz="1400" b="1" noProof="0" dirty="0">
                        <a:latin typeface="+mn-lt"/>
                      </a:endParaRPr>
                    </a:p>
                  </a:txBody>
                  <a:tcPr/>
                </a:tc>
                <a:tc>
                  <a:txBody>
                    <a:bodyPr/>
                    <a:lstStyle/>
                    <a:p>
                      <a:pPr algn="ctr"/>
                      <a:r>
                        <a:rPr lang="fr-FR" sz="1400" b="1" noProof="0" dirty="0" smtClean="0">
                          <a:latin typeface="+mn-lt"/>
                        </a:rPr>
                        <a:t>Commentaires</a:t>
                      </a:r>
                      <a:endParaRPr lang="fr-FR" sz="1400" b="1" noProof="0" dirty="0">
                        <a:latin typeface="+mn-lt"/>
                      </a:endParaRPr>
                    </a:p>
                  </a:txBody>
                  <a:tcPr/>
                </a:tc>
                <a:extLst>
                  <a:ext uri="{0D108BD9-81ED-4DB2-BD59-A6C34878D82A}">
                    <a16:rowId xmlns:a16="http://schemas.microsoft.com/office/drawing/2014/main" val="10000"/>
                  </a:ext>
                </a:extLst>
              </a:tr>
              <a:tr h="177465">
                <a:tc>
                  <a:txBody>
                    <a:bodyPr/>
                    <a:lstStyle/>
                    <a:p>
                      <a:r>
                        <a:rPr lang="fr-FR" sz="1200" noProof="0" dirty="0" smtClean="0">
                          <a:latin typeface="+mn-lt"/>
                        </a:rPr>
                        <a:t>R01</a:t>
                      </a:r>
                      <a:endParaRPr lang="fr-FR" sz="1200" noProof="0" dirty="0">
                        <a:latin typeface="+mn-lt"/>
                      </a:endParaRPr>
                    </a:p>
                  </a:txBody>
                  <a:tcPr anchor="ctr"/>
                </a:tc>
                <a:tc>
                  <a:txBody>
                    <a:bodyPr/>
                    <a:lstStyle/>
                    <a:p>
                      <a:endParaRPr lang="fr-FR" sz="1200" noProof="0" dirty="0" smtClean="0">
                        <a:latin typeface="+mn-lt"/>
                      </a:endParaRPr>
                    </a:p>
                  </a:txBody>
                  <a:tcPr anchor="ctr"/>
                </a:tc>
                <a:tc>
                  <a:txBody>
                    <a:bodyPr/>
                    <a:lstStyle/>
                    <a:p>
                      <a:endParaRPr lang="fr-FR" sz="1200" noProof="0" dirty="0" smtClean="0">
                        <a:latin typeface="+mn-lt"/>
                      </a:endParaRPr>
                    </a:p>
                  </a:txBody>
                  <a:tcPr anchor="ctr"/>
                </a:tc>
                <a:tc>
                  <a:txBody>
                    <a:bodyPr/>
                    <a:lstStyle/>
                    <a:p>
                      <a:endParaRPr lang="fr-FR" sz="1200" noProof="0" dirty="0" smtClean="0">
                        <a:latin typeface="+mn-lt"/>
                      </a:endParaRPr>
                    </a:p>
                    <a:p>
                      <a:endParaRPr lang="fr-FR" sz="1200" noProof="0" dirty="0" smtClean="0">
                        <a:latin typeface="+mn-lt"/>
                      </a:endParaRPr>
                    </a:p>
                  </a:txBody>
                  <a:tcPr anchor="ctr"/>
                </a:tc>
                <a:extLst>
                  <a:ext uri="{0D108BD9-81ED-4DB2-BD59-A6C34878D82A}">
                    <a16:rowId xmlns:a16="http://schemas.microsoft.com/office/drawing/2014/main" val="10001"/>
                  </a:ext>
                </a:extLst>
              </a:tr>
              <a:tr h="177465">
                <a:tc>
                  <a:txBody>
                    <a:bodyPr/>
                    <a:lstStyle/>
                    <a:p>
                      <a:r>
                        <a:rPr lang="fr-FR" sz="1200" noProof="0" dirty="0" smtClean="0">
                          <a:latin typeface="+mn-lt"/>
                        </a:rPr>
                        <a:t>R02</a:t>
                      </a: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2"/>
                  </a:ext>
                </a:extLst>
              </a:tr>
              <a:tr h="177465">
                <a:tc>
                  <a:txBody>
                    <a:bodyPr/>
                    <a:lstStyle/>
                    <a:p>
                      <a:r>
                        <a:rPr lang="fr-FR" sz="1200" noProof="0" dirty="0" smtClean="0">
                          <a:latin typeface="+mn-lt"/>
                        </a:rPr>
                        <a:t>R03</a:t>
                      </a: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3"/>
                  </a:ext>
                </a:extLst>
              </a:tr>
              <a:tr h="177465">
                <a:tc>
                  <a:txBody>
                    <a:bodyPr/>
                    <a:lstStyle/>
                    <a:p>
                      <a:r>
                        <a:rPr lang="fr-FR" sz="1200" noProof="0" dirty="0" smtClean="0">
                          <a:latin typeface="+mn-lt"/>
                        </a:rPr>
                        <a:t>R04</a:t>
                      </a: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4"/>
                  </a:ext>
                </a:extLst>
              </a:tr>
              <a:tr h="177465">
                <a:tc>
                  <a:txBody>
                    <a:bodyPr/>
                    <a:lstStyle/>
                    <a:p>
                      <a:r>
                        <a:rPr lang="fr-FR" sz="1200" noProof="0" dirty="0" smtClean="0">
                          <a:latin typeface="+mn-lt"/>
                        </a:rPr>
                        <a:t>R05</a:t>
                      </a: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endParaRPr lang="fr-FR" sz="1200" noProof="0" dirty="0" smtClean="0">
                        <a:latin typeface="+mn-lt"/>
                      </a:endParaRPr>
                    </a:p>
                    <a:p>
                      <a:endParaRPr lang="fr-FR" sz="1200" noProof="0" dirty="0" smtClean="0">
                        <a:latin typeface="+mn-lt"/>
                      </a:endParaRPr>
                    </a:p>
                  </a:txBody>
                  <a:tcPr anchor="ctr"/>
                </a:tc>
                <a:extLst>
                  <a:ext uri="{0D108BD9-81ED-4DB2-BD59-A6C34878D82A}">
                    <a16:rowId xmlns:a16="http://schemas.microsoft.com/office/drawing/2014/main" val="10005"/>
                  </a:ext>
                </a:extLst>
              </a:tr>
              <a:tr h="177465">
                <a:tc>
                  <a:txBody>
                    <a:bodyPr/>
                    <a:lstStyle/>
                    <a:p>
                      <a:r>
                        <a:rPr lang="fr-FR" sz="1200" noProof="0" dirty="0" smtClean="0">
                          <a:latin typeface="+mn-lt"/>
                        </a:rPr>
                        <a:t>R06</a:t>
                      </a:r>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6"/>
                  </a:ext>
                </a:extLst>
              </a:tr>
              <a:tr h="177465">
                <a:tc>
                  <a:txBody>
                    <a:bodyPr/>
                    <a:lstStyle/>
                    <a:p>
                      <a:r>
                        <a:rPr lang="fr-FR" sz="1200" noProof="0" dirty="0" smtClean="0">
                          <a:latin typeface="+mn-lt"/>
                        </a:rPr>
                        <a:t>R07</a:t>
                      </a:r>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7"/>
                  </a:ext>
                </a:extLst>
              </a:tr>
              <a:tr h="177465">
                <a:tc>
                  <a:txBody>
                    <a:bodyPr/>
                    <a:lstStyle/>
                    <a:p>
                      <a:r>
                        <a:rPr lang="fr-FR" sz="1200" noProof="0" dirty="0" smtClean="0">
                          <a:latin typeface="+mn-lt"/>
                        </a:rPr>
                        <a:t>R08</a:t>
                      </a:r>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8"/>
                  </a:ext>
                </a:extLst>
              </a:tr>
              <a:tr h="177465">
                <a:tc>
                  <a:txBody>
                    <a:bodyPr/>
                    <a:lstStyle/>
                    <a:p>
                      <a:r>
                        <a:rPr lang="fr-FR" sz="1200" noProof="0" dirty="0" smtClean="0">
                          <a:latin typeface="+mn-lt"/>
                        </a:rPr>
                        <a:t>R09</a:t>
                      </a:r>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09"/>
                  </a:ext>
                </a:extLst>
              </a:tr>
              <a:tr h="177465">
                <a:tc>
                  <a:txBody>
                    <a:bodyPr/>
                    <a:lstStyle/>
                    <a:p>
                      <a:r>
                        <a:rPr lang="fr-FR" sz="1200" noProof="0" dirty="0" smtClean="0">
                          <a:latin typeface="+mn-lt"/>
                        </a:rPr>
                        <a:t>R10</a:t>
                      </a:r>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10"/>
                  </a:ext>
                </a:extLst>
              </a:tr>
              <a:tr h="177465">
                <a:tc>
                  <a:txBody>
                    <a:bodyPr/>
                    <a:lstStyle/>
                    <a:p>
                      <a:r>
                        <a:rPr lang="fr-FR" sz="1200" noProof="0" dirty="0" smtClean="0">
                          <a:latin typeface="+mn-lt"/>
                        </a:rPr>
                        <a:t>R11</a:t>
                      </a: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11"/>
                  </a:ext>
                </a:extLst>
              </a:tr>
              <a:tr h="177465">
                <a:tc>
                  <a:txBody>
                    <a:bodyPr/>
                    <a:lstStyle/>
                    <a:p>
                      <a:r>
                        <a:rPr lang="fr-FR" sz="1200" noProof="0" dirty="0" smtClean="0">
                          <a:latin typeface="+mn-lt"/>
                        </a:rPr>
                        <a:t>R12</a:t>
                      </a:r>
                      <a:endParaRPr lang="fr-FR" sz="1200" noProof="0" dirty="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fr-FR" sz="1200" noProof="0" dirty="0" smtClean="0">
                        <a:latin typeface="+mn-lt"/>
                      </a:endParaRPr>
                    </a:p>
                  </a:txBody>
                  <a:tcPr anchor="ctr"/>
                </a:tc>
                <a:tc>
                  <a:txBody>
                    <a:bodyPr/>
                    <a:lstStyle/>
                    <a:p>
                      <a:endParaRPr lang="fr-FR" sz="1200" noProof="0" dirty="0" smtClean="0">
                        <a:latin typeface="+mn-lt"/>
                      </a:endParaRPr>
                    </a:p>
                    <a:p>
                      <a:endParaRPr lang="fr-FR" sz="1200" noProof="0" dirty="0">
                        <a:latin typeface="+mn-lt"/>
                      </a:endParaRPr>
                    </a:p>
                  </a:txBody>
                  <a:tcPr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59019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rré corné 13"/>
          <p:cNvSpPr/>
          <p:nvPr/>
        </p:nvSpPr>
        <p:spPr>
          <a:xfrm>
            <a:off x="3465038" y="1720280"/>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R01</a:t>
            </a:r>
            <a:endParaRPr lang="fr-FR" sz="1200" dirty="0">
              <a:solidFill>
                <a:schemeClr val="bg1"/>
              </a:solidFill>
            </a:endParaRPr>
          </a:p>
        </p:txBody>
      </p:sp>
      <p:sp>
        <p:nvSpPr>
          <p:cNvPr id="15" name="Carré corné 14"/>
          <p:cNvSpPr/>
          <p:nvPr/>
        </p:nvSpPr>
        <p:spPr>
          <a:xfrm>
            <a:off x="8117130" y="5195448"/>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R02</a:t>
            </a:r>
            <a:endParaRPr lang="fr-FR" sz="1200" dirty="0">
              <a:solidFill>
                <a:schemeClr val="bg1"/>
              </a:solidFill>
            </a:endParaRPr>
          </a:p>
        </p:txBody>
      </p:sp>
      <p:sp>
        <p:nvSpPr>
          <p:cNvPr id="16" name="Carré corné 15"/>
          <p:cNvSpPr/>
          <p:nvPr/>
        </p:nvSpPr>
        <p:spPr>
          <a:xfrm>
            <a:off x="6969799" y="2376203"/>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R03</a:t>
            </a:r>
            <a:endParaRPr lang="fr-FR" sz="1200" dirty="0">
              <a:solidFill>
                <a:schemeClr val="bg1"/>
              </a:solidFill>
            </a:endParaRPr>
          </a:p>
        </p:txBody>
      </p:sp>
      <p:sp>
        <p:nvSpPr>
          <p:cNvPr id="17" name="Carré corné 16"/>
          <p:cNvSpPr/>
          <p:nvPr/>
        </p:nvSpPr>
        <p:spPr>
          <a:xfrm>
            <a:off x="4034274" y="4060157"/>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R04</a:t>
            </a:r>
            <a:endParaRPr lang="fr-FR" sz="1200" dirty="0">
              <a:solidFill>
                <a:schemeClr val="bg1"/>
              </a:solidFill>
            </a:endParaRPr>
          </a:p>
        </p:txBody>
      </p:sp>
      <p:sp>
        <p:nvSpPr>
          <p:cNvPr id="6" name="Carré corné 5"/>
          <p:cNvSpPr/>
          <p:nvPr/>
        </p:nvSpPr>
        <p:spPr>
          <a:xfrm>
            <a:off x="1516660" y="8110208"/>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R01</a:t>
            </a:r>
            <a:endParaRPr lang="fr-FR" sz="1200" dirty="0">
              <a:solidFill>
                <a:schemeClr val="bg1"/>
              </a:solidFill>
            </a:endParaRPr>
          </a:p>
        </p:txBody>
      </p:sp>
      <p:sp>
        <p:nvSpPr>
          <p:cNvPr id="7" name="Carré corné 6"/>
          <p:cNvSpPr/>
          <p:nvPr/>
        </p:nvSpPr>
        <p:spPr>
          <a:xfrm>
            <a:off x="3807727" y="11513368"/>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R02</a:t>
            </a:r>
            <a:endParaRPr lang="fr-FR" sz="1200" dirty="0">
              <a:solidFill>
                <a:schemeClr val="bg1"/>
              </a:solidFill>
            </a:endParaRPr>
          </a:p>
        </p:txBody>
      </p:sp>
      <p:sp>
        <p:nvSpPr>
          <p:cNvPr id="8" name="Carré corné 7"/>
          <p:cNvSpPr/>
          <p:nvPr/>
        </p:nvSpPr>
        <p:spPr>
          <a:xfrm>
            <a:off x="5021421" y="8766131"/>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R03</a:t>
            </a:r>
            <a:endParaRPr lang="fr-FR" sz="1200" dirty="0">
              <a:solidFill>
                <a:schemeClr val="bg1"/>
              </a:solidFill>
            </a:endParaRPr>
          </a:p>
        </p:txBody>
      </p:sp>
      <p:sp>
        <p:nvSpPr>
          <p:cNvPr id="9" name="Carré corné 8"/>
          <p:cNvSpPr/>
          <p:nvPr/>
        </p:nvSpPr>
        <p:spPr>
          <a:xfrm>
            <a:off x="2085896" y="10450085"/>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smtClean="0">
                <a:solidFill>
                  <a:schemeClr val="bg1"/>
                </a:solidFill>
              </a:rPr>
              <a:t>R04</a:t>
            </a:r>
            <a:endParaRPr lang="fr-FR" sz="1200" dirty="0">
              <a:solidFill>
                <a:schemeClr val="bg1"/>
              </a:solidFill>
            </a:endParaRPr>
          </a:p>
        </p:txBody>
      </p:sp>
    </p:spTree>
    <p:extLst>
      <p:ext uri="{BB962C8B-B14F-4D97-AF65-F5344CB8AC3E}">
        <p14:creationId xmlns:p14="http://schemas.microsoft.com/office/powerpoint/2010/main" val="633832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Carré corné 36"/>
          <p:cNvSpPr/>
          <p:nvPr/>
        </p:nvSpPr>
        <p:spPr>
          <a:xfrm>
            <a:off x="603091" y="1687417"/>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smtClean="0">
                <a:solidFill>
                  <a:schemeClr val="bg1"/>
                </a:solidFill>
              </a:rPr>
              <a:t>Rxx</a:t>
            </a:r>
            <a:endParaRPr lang="fr-FR" sz="1200" dirty="0">
              <a:solidFill>
                <a:schemeClr val="bg1"/>
              </a:solidFill>
            </a:endParaRPr>
          </a:p>
        </p:txBody>
      </p:sp>
      <p:sp>
        <p:nvSpPr>
          <p:cNvPr id="38" name="Carré corné 37"/>
          <p:cNvSpPr/>
          <p:nvPr/>
        </p:nvSpPr>
        <p:spPr>
          <a:xfrm>
            <a:off x="1904218" y="1673674"/>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a:solidFill>
                  <a:schemeClr val="bg1"/>
                </a:solidFill>
              </a:rPr>
              <a:t>Rxx</a:t>
            </a:r>
            <a:endParaRPr lang="fr-FR" sz="1200" dirty="0">
              <a:solidFill>
                <a:schemeClr val="bg1"/>
              </a:solidFill>
            </a:endParaRPr>
          </a:p>
        </p:txBody>
      </p:sp>
      <p:sp>
        <p:nvSpPr>
          <p:cNvPr id="39" name="Carré corné 38"/>
          <p:cNvSpPr/>
          <p:nvPr/>
        </p:nvSpPr>
        <p:spPr>
          <a:xfrm>
            <a:off x="1875526" y="3929777"/>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a:solidFill>
                  <a:schemeClr val="bg1"/>
                </a:solidFill>
              </a:rPr>
              <a:t>Rxx</a:t>
            </a:r>
            <a:endParaRPr lang="fr-FR" sz="1200" dirty="0">
              <a:solidFill>
                <a:schemeClr val="bg1"/>
              </a:solidFill>
            </a:endParaRPr>
          </a:p>
        </p:txBody>
      </p:sp>
      <p:sp>
        <p:nvSpPr>
          <p:cNvPr id="40" name="Carré corné 39"/>
          <p:cNvSpPr/>
          <p:nvPr/>
        </p:nvSpPr>
        <p:spPr>
          <a:xfrm>
            <a:off x="5493485" y="1632001"/>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a:solidFill>
                  <a:schemeClr val="bg1"/>
                </a:solidFill>
              </a:rPr>
              <a:t>Rxx</a:t>
            </a:r>
            <a:endParaRPr lang="fr-FR" sz="1200" dirty="0">
              <a:solidFill>
                <a:schemeClr val="bg1"/>
              </a:solidFill>
            </a:endParaRPr>
          </a:p>
        </p:txBody>
      </p:sp>
      <p:sp>
        <p:nvSpPr>
          <p:cNvPr id="41" name="Carré corné 40"/>
          <p:cNvSpPr/>
          <p:nvPr/>
        </p:nvSpPr>
        <p:spPr>
          <a:xfrm>
            <a:off x="7620261" y="1632001"/>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a:solidFill>
                  <a:schemeClr val="bg1"/>
                </a:solidFill>
              </a:rPr>
              <a:t>Rxx</a:t>
            </a:r>
            <a:endParaRPr lang="fr-FR" sz="1200" dirty="0">
              <a:solidFill>
                <a:schemeClr val="bg1"/>
              </a:solidFill>
            </a:endParaRPr>
          </a:p>
        </p:txBody>
      </p:sp>
      <p:sp>
        <p:nvSpPr>
          <p:cNvPr id="42" name="ZoneTexte 41"/>
          <p:cNvSpPr txBox="1"/>
          <p:nvPr/>
        </p:nvSpPr>
        <p:spPr>
          <a:xfrm>
            <a:off x="2674800" y="3875713"/>
            <a:ext cx="988370" cy="468127"/>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a:p>
            <a:r>
              <a:rPr lang="fr-FR" sz="1200" dirty="0">
                <a:latin typeface="+mn-lt"/>
              </a:rPr>
              <a:t>à</a:t>
            </a:r>
            <a:r>
              <a:rPr lang="fr-FR" sz="1200" dirty="0" smtClean="0">
                <a:latin typeface="+mn-lt"/>
              </a:rPr>
              <a:t> ajouter</a:t>
            </a:r>
          </a:p>
        </p:txBody>
      </p:sp>
      <p:sp>
        <p:nvSpPr>
          <p:cNvPr id="43" name="ZoneTexte 42"/>
          <p:cNvSpPr txBox="1"/>
          <p:nvPr/>
        </p:nvSpPr>
        <p:spPr>
          <a:xfrm>
            <a:off x="4025540" y="3875713"/>
            <a:ext cx="988370" cy="468127"/>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a:p>
            <a:r>
              <a:rPr lang="fr-FR" sz="1200" dirty="0">
                <a:latin typeface="+mn-lt"/>
              </a:rPr>
              <a:t>à</a:t>
            </a:r>
            <a:r>
              <a:rPr lang="fr-FR" sz="1200" dirty="0" smtClean="0">
                <a:latin typeface="+mn-lt"/>
              </a:rPr>
              <a:t> ajouter</a:t>
            </a:r>
          </a:p>
        </p:txBody>
      </p:sp>
      <p:sp>
        <p:nvSpPr>
          <p:cNvPr id="44" name="ZoneTexte 43"/>
          <p:cNvSpPr txBox="1"/>
          <p:nvPr/>
        </p:nvSpPr>
        <p:spPr>
          <a:xfrm>
            <a:off x="2639479" y="1632001"/>
            <a:ext cx="988370" cy="468127"/>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a:p>
            <a:r>
              <a:rPr lang="fr-FR" sz="1200" dirty="0">
                <a:latin typeface="+mn-lt"/>
              </a:rPr>
              <a:t>à</a:t>
            </a:r>
            <a:r>
              <a:rPr lang="fr-FR" sz="1200" dirty="0" smtClean="0">
                <a:latin typeface="+mn-lt"/>
              </a:rPr>
              <a:t> ajouter</a:t>
            </a:r>
          </a:p>
        </p:txBody>
      </p:sp>
      <p:sp>
        <p:nvSpPr>
          <p:cNvPr id="45" name="ZoneTexte 44"/>
          <p:cNvSpPr txBox="1"/>
          <p:nvPr/>
        </p:nvSpPr>
        <p:spPr>
          <a:xfrm>
            <a:off x="8073354" y="2053542"/>
            <a:ext cx="988370" cy="827200"/>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a:latin typeface="+mn-lt"/>
              </a:rPr>
              <a:t>Expliquer comment le risque est partagé</a:t>
            </a:r>
          </a:p>
        </p:txBody>
      </p:sp>
      <p:sp>
        <p:nvSpPr>
          <p:cNvPr id="15" name="ZoneTexte 14"/>
          <p:cNvSpPr txBox="1"/>
          <p:nvPr/>
        </p:nvSpPr>
        <p:spPr>
          <a:xfrm>
            <a:off x="5720031" y="2100128"/>
            <a:ext cx="1336356" cy="827200"/>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Expliquer le changement d’activité ou de conditions</a:t>
            </a:r>
          </a:p>
        </p:txBody>
      </p:sp>
    </p:spTree>
    <p:extLst>
      <p:ext uri="{BB962C8B-B14F-4D97-AF65-F5344CB8AC3E}">
        <p14:creationId xmlns:p14="http://schemas.microsoft.com/office/powerpoint/2010/main" val="1683391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 name="ZoneTexte 29"/>
          <p:cNvSpPr txBox="1"/>
          <p:nvPr/>
        </p:nvSpPr>
        <p:spPr>
          <a:xfrm>
            <a:off x="171694" y="1432865"/>
            <a:ext cx="108000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JJ/MM/AAAA</a:t>
            </a:r>
            <a:endParaRPr lang="fr-FR" sz="1200" dirty="0">
              <a:latin typeface="+mn-lt"/>
            </a:endParaRPr>
          </a:p>
        </p:txBody>
      </p:sp>
      <p:sp>
        <p:nvSpPr>
          <p:cNvPr id="31" name="ZoneTexte 30"/>
          <p:cNvSpPr txBox="1"/>
          <p:nvPr/>
        </p:nvSpPr>
        <p:spPr>
          <a:xfrm>
            <a:off x="171694" y="3101866"/>
            <a:ext cx="108000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JJ/MM/AAAA</a:t>
            </a:r>
            <a:endParaRPr lang="fr-FR" sz="1200" dirty="0">
              <a:latin typeface="+mn-lt"/>
            </a:endParaRPr>
          </a:p>
        </p:txBody>
      </p:sp>
      <p:sp>
        <p:nvSpPr>
          <p:cNvPr id="32" name="ZoneTexte 31"/>
          <p:cNvSpPr txBox="1"/>
          <p:nvPr/>
        </p:nvSpPr>
        <p:spPr>
          <a:xfrm>
            <a:off x="151300" y="4791549"/>
            <a:ext cx="108000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JJ/MM/AAAA</a:t>
            </a:r>
            <a:endParaRPr lang="fr-FR" sz="1200" dirty="0">
              <a:latin typeface="+mn-lt"/>
            </a:endParaRPr>
          </a:p>
        </p:txBody>
      </p:sp>
      <p:sp>
        <p:nvSpPr>
          <p:cNvPr id="33" name="ZoneTexte 32"/>
          <p:cNvSpPr txBox="1"/>
          <p:nvPr/>
        </p:nvSpPr>
        <p:spPr>
          <a:xfrm>
            <a:off x="156762" y="6498967"/>
            <a:ext cx="108000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JJ/MM/AAAA</a:t>
            </a:r>
            <a:endParaRPr lang="fr-FR" sz="1200" dirty="0">
              <a:latin typeface="+mn-lt"/>
            </a:endParaRPr>
          </a:p>
        </p:txBody>
      </p:sp>
      <p:sp>
        <p:nvSpPr>
          <p:cNvPr id="34" name="ZoneTexte 33"/>
          <p:cNvSpPr txBox="1"/>
          <p:nvPr/>
        </p:nvSpPr>
        <p:spPr>
          <a:xfrm>
            <a:off x="160201" y="8167621"/>
            <a:ext cx="108000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JJ/MM/AAAA</a:t>
            </a:r>
            <a:endParaRPr lang="fr-FR" sz="1200" dirty="0">
              <a:latin typeface="+mn-lt"/>
            </a:endParaRPr>
          </a:p>
        </p:txBody>
      </p:sp>
      <p:sp>
        <p:nvSpPr>
          <p:cNvPr id="35" name="ZoneTexte 34"/>
          <p:cNvSpPr txBox="1"/>
          <p:nvPr/>
        </p:nvSpPr>
        <p:spPr>
          <a:xfrm>
            <a:off x="171694" y="9896068"/>
            <a:ext cx="108000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JJ/MM/AAAA</a:t>
            </a:r>
            <a:endParaRPr lang="fr-FR" sz="1200" dirty="0">
              <a:latin typeface="+mn-lt"/>
            </a:endParaRPr>
          </a:p>
        </p:txBody>
      </p:sp>
      <p:sp>
        <p:nvSpPr>
          <p:cNvPr id="127" name="ZoneTexte 126"/>
          <p:cNvSpPr txBox="1"/>
          <p:nvPr/>
        </p:nvSpPr>
        <p:spPr>
          <a:xfrm>
            <a:off x="5571319" y="997635"/>
            <a:ext cx="3785248" cy="830997"/>
          </a:xfrm>
          <a:prstGeom prst="rect">
            <a:avLst/>
          </a:prstGeom>
          <a:noFill/>
        </p:spPr>
        <p:txBody>
          <a:bodyPr wrap="square" rtlCol="0">
            <a:spAutoFit/>
          </a:bodyPr>
          <a:lstStyle/>
          <a:p>
            <a:r>
              <a:rPr lang="fr-FR" sz="1200" dirty="0" smtClean="0"/>
              <a:t>NOM Prénom (rôle)</a:t>
            </a:r>
          </a:p>
          <a:p>
            <a:r>
              <a:rPr lang="fr-FR" sz="1200" dirty="0"/>
              <a:t>NOM Prénom (rôle)</a:t>
            </a:r>
          </a:p>
          <a:p>
            <a:r>
              <a:rPr lang="fr-FR" sz="1200" dirty="0"/>
              <a:t>NOM Prénom (rôle)</a:t>
            </a:r>
          </a:p>
          <a:p>
            <a:r>
              <a:rPr lang="fr-FR" sz="1200" dirty="0"/>
              <a:t>NOM Prénom (rôle</a:t>
            </a:r>
            <a:r>
              <a:rPr lang="fr-FR" sz="1200" dirty="0" smtClean="0"/>
              <a:t>)</a:t>
            </a:r>
            <a:endParaRPr lang="fr-FR" sz="1200" dirty="0"/>
          </a:p>
        </p:txBody>
      </p:sp>
      <p:sp>
        <p:nvSpPr>
          <p:cNvPr id="128" name="ZoneTexte 127"/>
          <p:cNvSpPr txBox="1"/>
          <p:nvPr/>
        </p:nvSpPr>
        <p:spPr>
          <a:xfrm>
            <a:off x="5571319" y="2705335"/>
            <a:ext cx="3785248" cy="830997"/>
          </a:xfrm>
          <a:prstGeom prst="rect">
            <a:avLst/>
          </a:prstGeom>
          <a:noFill/>
        </p:spPr>
        <p:txBody>
          <a:bodyPr wrap="square" rtlCol="0">
            <a:spAutoFit/>
          </a:bodyPr>
          <a:lstStyle/>
          <a:p>
            <a:r>
              <a:rPr lang="fr-FR" sz="1200" dirty="0" smtClean="0"/>
              <a:t>NOM Prénom (rôle)</a:t>
            </a:r>
          </a:p>
          <a:p>
            <a:r>
              <a:rPr lang="fr-FR" sz="1200" dirty="0"/>
              <a:t>NOM Prénom (rôle)</a:t>
            </a:r>
          </a:p>
          <a:p>
            <a:r>
              <a:rPr lang="fr-FR" sz="1200" dirty="0"/>
              <a:t>NOM Prénom (rôle)</a:t>
            </a:r>
          </a:p>
          <a:p>
            <a:r>
              <a:rPr lang="fr-FR" sz="1200" dirty="0"/>
              <a:t>NOM Prénom (rôle</a:t>
            </a:r>
            <a:r>
              <a:rPr lang="fr-FR" sz="1200" dirty="0" smtClean="0"/>
              <a:t>)</a:t>
            </a:r>
            <a:endParaRPr lang="fr-FR" sz="1200" dirty="0"/>
          </a:p>
        </p:txBody>
      </p:sp>
      <p:sp>
        <p:nvSpPr>
          <p:cNvPr id="129" name="ZoneTexte 128"/>
          <p:cNvSpPr txBox="1"/>
          <p:nvPr/>
        </p:nvSpPr>
        <p:spPr>
          <a:xfrm>
            <a:off x="5571319" y="4413035"/>
            <a:ext cx="3785248" cy="830997"/>
          </a:xfrm>
          <a:prstGeom prst="rect">
            <a:avLst/>
          </a:prstGeom>
          <a:noFill/>
        </p:spPr>
        <p:txBody>
          <a:bodyPr wrap="square" rtlCol="0">
            <a:spAutoFit/>
          </a:bodyPr>
          <a:lstStyle/>
          <a:p>
            <a:r>
              <a:rPr lang="fr-FR" sz="1200" dirty="0" smtClean="0"/>
              <a:t>NOM Prénom (rôle)</a:t>
            </a:r>
          </a:p>
          <a:p>
            <a:r>
              <a:rPr lang="fr-FR" sz="1200" dirty="0"/>
              <a:t>NOM Prénom (rôle)</a:t>
            </a:r>
          </a:p>
          <a:p>
            <a:r>
              <a:rPr lang="fr-FR" sz="1200" dirty="0"/>
              <a:t>NOM Prénom (rôle)</a:t>
            </a:r>
          </a:p>
          <a:p>
            <a:r>
              <a:rPr lang="fr-FR" sz="1200" dirty="0"/>
              <a:t>NOM Prénom (rôle</a:t>
            </a:r>
            <a:r>
              <a:rPr lang="fr-FR" sz="1200" dirty="0" smtClean="0"/>
              <a:t>)</a:t>
            </a:r>
            <a:endParaRPr lang="fr-FR" sz="1200" dirty="0"/>
          </a:p>
        </p:txBody>
      </p:sp>
      <p:sp>
        <p:nvSpPr>
          <p:cNvPr id="130" name="ZoneTexte 129"/>
          <p:cNvSpPr txBox="1"/>
          <p:nvPr/>
        </p:nvSpPr>
        <p:spPr>
          <a:xfrm>
            <a:off x="5571319" y="6060904"/>
            <a:ext cx="3785248" cy="830997"/>
          </a:xfrm>
          <a:prstGeom prst="rect">
            <a:avLst/>
          </a:prstGeom>
          <a:noFill/>
        </p:spPr>
        <p:txBody>
          <a:bodyPr wrap="square" rtlCol="0">
            <a:spAutoFit/>
          </a:bodyPr>
          <a:lstStyle/>
          <a:p>
            <a:r>
              <a:rPr lang="fr-FR" sz="1200" dirty="0" smtClean="0"/>
              <a:t>NOM Prénom (rôle)</a:t>
            </a:r>
          </a:p>
          <a:p>
            <a:r>
              <a:rPr lang="fr-FR" sz="1200" dirty="0"/>
              <a:t>NOM Prénom (rôle)</a:t>
            </a:r>
          </a:p>
          <a:p>
            <a:r>
              <a:rPr lang="fr-FR" sz="1200" dirty="0"/>
              <a:t>NOM Prénom (rôle)</a:t>
            </a:r>
          </a:p>
          <a:p>
            <a:r>
              <a:rPr lang="fr-FR" sz="1200" dirty="0"/>
              <a:t>NOM Prénom (rôle</a:t>
            </a:r>
            <a:r>
              <a:rPr lang="fr-FR" sz="1200" dirty="0" smtClean="0"/>
              <a:t>)</a:t>
            </a:r>
            <a:endParaRPr lang="fr-FR" sz="1200" dirty="0"/>
          </a:p>
        </p:txBody>
      </p:sp>
      <p:sp>
        <p:nvSpPr>
          <p:cNvPr id="131" name="ZoneTexte 130"/>
          <p:cNvSpPr txBox="1"/>
          <p:nvPr/>
        </p:nvSpPr>
        <p:spPr>
          <a:xfrm>
            <a:off x="5571319" y="7717088"/>
            <a:ext cx="3785248" cy="830997"/>
          </a:xfrm>
          <a:prstGeom prst="rect">
            <a:avLst/>
          </a:prstGeom>
          <a:noFill/>
        </p:spPr>
        <p:txBody>
          <a:bodyPr wrap="square" rtlCol="0">
            <a:spAutoFit/>
          </a:bodyPr>
          <a:lstStyle/>
          <a:p>
            <a:r>
              <a:rPr lang="fr-FR" sz="1200" dirty="0" smtClean="0"/>
              <a:t>NOM Prénom (rôle)</a:t>
            </a:r>
          </a:p>
          <a:p>
            <a:r>
              <a:rPr lang="fr-FR" sz="1200" dirty="0"/>
              <a:t>NOM Prénom (rôle)</a:t>
            </a:r>
          </a:p>
          <a:p>
            <a:r>
              <a:rPr lang="fr-FR" sz="1200" dirty="0"/>
              <a:t>NOM Prénom (rôle)</a:t>
            </a:r>
          </a:p>
          <a:p>
            <a:r>
              <a:rPr lang="fr-FR" sz="1200" dirty="0"/>
              <a:t>NOM Prénom (rôle</a:t>
            </a:r>
            <a:r>
              <a:rPr lang="fr-FR" sz="1200" dirty="0" smtClean="0"/>
              <a:t>)</a:t>
            </a:r>
            <a:endParaRPr lang="fr-FR" sz="1200" dirty="0"/>
          </a:p>
        </p:txBody>
      </p:sp>
      <p:sp>
        <p:nvSpPr>
          <p:cNvPr id="132" name="ZoneTexte 131"/>
          <p:cNvSpPr txBox="1"/>
          <p:nvPr/>
        </p:nvSpPr>
        <p:spPr>
          <a:xfrm>
            <a:off x="5571319" y="9445280"/>
            <a:ext cx="3785248" cy="830997"/>
          </a:xfrm>
          <a:prstGeom prst="rect">
            <a:avLst/>
          </a:prstGeom>
          <a:noFill/>
        </p:spPr>
        <p:txBody>
          <a:bodyPr wrap="square" rtlCol="0">
            <a:spAutoFit/>
          </a:bodyPr>
          <a:lstStyle/>
          <a:p>
            <a:r>
              <a:rPr lang="fr-FR" sz="1200" dirty="0" smtClean="0"/>
              <a:t>NOM Prénom (rôle)</a:t>
            </a:r>
          </a:p>
          <a:p>
            <a:r>
              <a:rPr lang="fr-FR" sz="1200" dirty="0"/>
              <a:t>NOM Prénom (rôle)</a:t>
            </a:r>
          </a:p>
          <a:p>
            <a:r>
              <a:rPr lang="fr-FR" sz="1200" dirty="0"/>
              <a:t>NOM Prénom (rôle)</a:t>
            </a:r>
          </a:p>
          <a:p>
            <a:r>
              <a:rPr lang="fr-FR" sz="1200" dirty="0"/>
              <a:t>NOM Prénom (rôle</a:t>
            </a:r>
            <a:r>
              <a:rPr lang="fr-FR" sz="1200" dirty="0" smtClean="0"/>
              <a:t>)</a:t>
            </a:r>
            <a:endParaRPr lang="fr-FR" sz="1200" dirty="0"/>
          </a:p>
        </p:txBody>
      </p:sp>
      <p:sp>
        <p:nvSpPr>
          <p:cNvPr id="18" name="ZoneTexte 17"/>
          <p:cNvSpPr txBox="1"/>
          <p:nvPr/>
        </p:nvSpPr>
        <p:spPr>
          <a:xfrm>
            <a:off x="1378131" y="997635"/>
            <a:ext cx="3802644" cy="830997"/>
          </a:xfrm>
          <a:prstGeom prst="rect">
            <a:avLst/>
          </a:prstGeom>
          <a:noFill/>
        </p:spPr>
        <p:txBody>
          <a:bodyPr wrap="none" rtlCol="0">
            <a:spAutoFit/>
          </a:bodyPr>
          <a:lstStyle/>
          <a:p>
            <a:pPr marL="171450" indent="-171450">
              <a:buFont typeface="Arial" panose="020B0604020202020204" pitchFamily="34" charset="0"/>
              <a:buChar char="•"/>
            </a:pPr>
            <a:r>
              <a:rPr lang="fr-FR" sz="1200" dirty="0" smtClean="0">
                <a:latin typeface="+mn-lt"/>
              </a:rPr>
              <a:t>Cadrage &amp; socle de sécurité</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dirty="0" smtClean="0">
                <a:latin typeface="+mn-lt"/>
              </a:rPr>
              <a:t>Evénements redoutés, impacts</a:t>
            </a:r>
            <a:r>
              <a:rPr lang="fr-FR" sz="1200" baseline="0" dirty="0" smtClean="0">
                <a:latin typeface="+mn-lt"/>
              </a:rPr>
              <a:t> et </a:t>
            </a:r>
            <a:r>
              <a:rPr lang="fr-FR" sz="1200" dirty="0" smtClean="0">
                <a:latin typeface="+mn-lt"/>
              </a:rPr>
              <a:t>sévérité</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noProof="0" dirty="0" smtClean="0">
                <a:latin typeface="+mn-lt"/>
                <a:cs typeface="Arial" panose="020B0604020202020204" pitchFamily="34" charset="0"/>
              </a:rPr>
              <a:t>Architecture et</a:t>
            </a:r>
            <a:r>
              <a:rPr lang="fr-FR" sz="1200" baseline="0" noProof="0" dirty="0" smtClean="0">
                <a:latin typeface="+mn-lt"/>
                <a:cs typeface="Arial" panose="020B0604020202020204" pitchFamily="34" charset="0"/>
              </a:rPr>
              <a:t> biens supports</a:t>
            </a:r>
            <a:endParaRPr lang="fr-FR" sz="1200" dirty="0" smtClean="0">
              <a:latin typeface="+mn-lt"/>
            </a:endParaRP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noProof="0" dirty="0" smtClean="0">
                <a:latin typeface="+mn-lt"/>
                <a:cs typeface="Arial" panose="020B0604020202020204" pitchFamily="34" charset="0"/>
              </a:rPr>
              <a:t>Mesures</a:t>
            </a:r>
            <a:r>
              <a:rPr lang="fr-FR" sz="1200" baseline="0" noProof="0" dirty="0" smtClean="0">
                <a:latin typeface="+mn-lt"/>
                <a:cs typeface="Arial" panose="020B0604020202020204" pitchFamily="34" charset="0"/>
              </a:rPr>
              <a:t> de sécurité (socle applicable au système)</a:t>
            </a:r>
            <a:endParaRPr lang="fr-FR" sz="1200" dirty="0" smtClean="0">
              <a:latin typeface="+mn-lt"/>
            </a:endParaRPr>
          </a:p>
        </p:txBody>
      </p:sp>
      <p:sp>
        <p:nvSpPr>
          <p:cNvPr id="19" name="ZoneTexte 18"/>
          <p:cNvSpPr txBox="1"/>
          <p:nvPr/>
        </p:nvSpPr>
        <p:spPr>
          <a:xfrm>
            <a:off x="1372279" y="2720667"/>
            <a:ext cx="2898550" cy="461665"/>
          </a:xfrm>
          <a:prstGeom prst="rect">
            <a:avLst/>
          </a:prstGeom>
          <a:noFill/>
        </p:spPr>
        <p:txBody>
          <a:bodyPr wrap="none" rtlCol="0">
            <a:spAutoFit/>
          </a:bodyPr>
          <a:lstStyle/>
          <a:p>
            <a:pPr marL="171450" indent="-171450">
              <a:buFont typeface="Arial" panose="020B0604020202020204" pitchFamily="34" charset="0"/>
              <a:buChar char="•"/>
            </a:pPr>
            <a:r>
              <a:rPr lang="fr-FR" sz="1200" noProof="0" dirty="0" smtClean="0">
                <a:latin typeface="+mn-lt"/>
                <a:cs typeface="Arial" panose="020B0604020202020204" pitchFamily="34" charset="0"/>
              </a:rPr>
              <a:t>Identification et sélection</a:t>
            </a:r>
            <a:r>
              <a:rPr lang="fr-FR" sz="1200" baseline="0" noProof="0" dirty="0" smtClean="0">
                <a:latin typeface="+mn-lt"/>
                <a:cs typeface="Arial" panose="020B0604020202020204" pitchFamily="34" charset="0"/>
              </a:rPr>
              <a:t> </a:t>
            </a:r>
            <a:r>
              <a:rPr lang="fr-FR" sz="1200" noProof="0" dirty="0" smtClean="0">
                <a:latin typeface="+mn-lt"/>
                <a:cs typeface="Arial" panose="020B0604020202020204" pitchFamily="34" charset="0"/>
              </a:rPr>
              <a:t>des couples</a:t>
            </a:r>
          </a:p>
          <a:p>
            <a:pPr marL="171450" indent="-171450">
              <a:buFont typeface="Arial" panose="020B0604020202020204" pitchFamily="34" charset="0"/>
              <a:buChar char="•"/>
            </a:pPr>
            <a:r>
              <a:rPr lang="fr-FR" sz="1200" noProof="0" dirty="0" smtClean="0">
                <a:latin typeface="+mn-lt"/>
                <a:cs typeface="Arial" panose="020B0604020202020204" pitchFamily="34" charset="0"/>
              </a:rPr>
              <a:t>{sources de risque; objectifs visés}</a:t>
            </a:r>
          </a:p>
        </p:txBody>
      </p:sp>
      <p:sp>
        <p:nvSpPr>
          <p:cNvPr id="20" name="ZoneTexte 19"/>
          <p:cNvSpPr txBox="1"/>
          <p:nvPr/>
        </p:nvSpPr>
        <p:spPr>
          <a:xfrm>
            <a:off x="1359145" y="4367348"/>
            <a:ext cx="4031873" cy="646331"/>
          </a:xfrm>
          <a:prstGeom prst="rect">
            <a:avLst/>
          </a:prstGeom>
          <a:noFill/>
        </p:spPr>
        <p:txBody>
          <a:bodyPr wrap="none" rtlCol="0">
            <a:spAutoFit/>
          </a:bodyPr>
          <a:lstStyle/>
          <a:p>
            <a:pPr marL="171450" indent="-171450">
              <a:buFont typeface="Arial" panose="020B0604020202020204" pitchFamily="34" charset="0"/>
              <a:buChar char="•"/>
            </a:pPr>
            <a:r>
              <a:rPr lang="fr-FR" sz="1200" noProof="0" dirty="0" smtClean="0">
                <a:latin typeface="+mn-lt"/>
                <a:cs typeface="Arial" panose="020B0604020202020204" pitchFamily="34" charset="0"/>
              </a:rPr>
              <a:t>Analyse de</a:t>
            </a:r>
            <a:r>
              <a:rPr lang="fr-FR" sz="1200" baseline="0" noProof="0" dirty="0" smtClean="0">
                <a:latin typeface="+mn-lt"/>
                <a:cs typeface="Arial" panose="020B0604020202020204" pitchFamily="34" charset="0"/>
              </a:rPr>
              <a:t> l’écosystème</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noProof="0" dirty="0" smtClean="0">
                <a:latin typeface="+mn-lt"/>
                <a:cs typeface="Arial" panose="020B0604020202020204" pitchFamily="34" charset="0"/>
              </a:rPr>
              <a:t>Scénarios stratégiques (chemins d’attaque)</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noProof="0" dirty="0" smtClean="0">
                <a:latin typeface="+mn-lt"/>
                <a:cs typeface="Arial" panose="020B0604020202020204" pitchFamily="34" charset="0"/>
              </a:rPr>
              <a:t>Mesures de sécurité (socle applicable</a:t>
            </a:r>
            <a:r>
              <a:rPr lang="fr-FR" sz="1200" baseline="0" noProof="0" dirty="0" smtClean="0">
                <a:latin typeface="+mn-lt"/>
                <a:cs typeface="Arial" panose="020B0604020202020204" pitchFamily="34" charset="0"/>
              </a:rPr>
              <a:t> à</a:t>
            </a:r>
            <a:r>
              <a:rPr lang="fr-FR" sz="1200" noProof="0" dirty="0" smtClean="0">
                <a:latin typeface="+mn-lt"/>
                <a:cs typeface="Arial" panose="020B0604020202020204" pitchFamily="34" charset="0"/>
              </a:rPr>
              <a:t> l’écosystème)</a:t>
            </a:r>
            <a:endParaRPr lang="fr-FR" sz="1200" dirty="0">
              <a:latin typeface="+mn-lt"/>
            </a:endParaRPr>
          </a:p>
        </p:txBody>
      </p:sp>
      <p:sp>
        <p:nvSpPr>
          <p:cNvPr id="21" name="ZoneTexte 20"/>
          <p:cNvSpPr txBox="1"/>
          <p:nvPr/>
        </p:nvSpPr>
        <p:spPr>
          <a:xfrm>
            <a:off x="1337389" y="6066831"/>
            <a:ext cx="2000869" cy="461665"/>
          </a:xfrm>
          <a:prstGeom prst="rect">
            <a:avLst/>
          </a:prstGeom>
          <a:noFill/>
        </p:spPr>
        <p:txBody>
          <a:bodyPr wrap="none" rtlCol="0">
            <a:spAutoFit/>
          </a:bodyPr>
          <a:lstStyle/>
          <a:p>
            <a:pPr marL="171450" indent="-171450">
              <a:buFont typeface="Arial" panose="020B0604020202020204" pitchFamily="34" charset="0"/>
              <a:buChar char="•"/>
            </a:pPr>
            <a:r>
              <a:rPr lang="fr-FR" sz="1200" noProof="0" dirty="0" smtClean="0">
                <a:latin typeface="+mn-lt"/>
                <a:cs typeface="Arial" panose="020B0604020202020204" pitchFamily="34" charset="0"/>
              </a:rPr>
              <a:t>Scénarios</a:t>
            </a:r>
            <a:r>
              <a:rPr lang="fr-FR" sz="1200" baseline="0" noProof="0" dirty="0" smtClean="0">
                <a:latin typeface="+mn-lt"/>
                <a:cs typeface="Arial" panose="020B0604020202020204" pitchFamily="34" charset="0"/>
              </a:rPr>
              <a:t> opérationnels</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noProof="0" dirty="0" smtClean="0">
                <a:latin typeface="+mn-lt"/>
                <a:cs typeface="Arial" panose="020B0604020202020204" pitchFamily="34" charset="0"/>
              </a:rPr>
              <a:t>Registre des risques</a:t>
            </a:r>
            <a:endParaRPr lang="fr-FR" sz="1200" dirty="0" smtClean="0">
              <a:latin typeface="+mn-lt"/>
            </a:endParaRPr>
          </a:p>
        </p:txBody>
      </p:sp>
      <p:sp>
        <p:nvSpPr>
          <p:cNvPr id="22" name="ZoneTexte 21"/>
          <p:cNvSpPr txBox="1"/>
          <p:nvPr/>
        </p:nvSpPr>
        <p:spPr>
          <a:xfrm>
            <a:off x="1337389" y="7769093"/>
            <a:ext cx="2555508" cy="646331"/>
          </a:xfrm>
          <a:prstGeom prst="rect">
            <a:avLst/>
          </a:prstGeom>
          <a:noFill/>
        </p:spPr>
        <p:txBody>
          <a:bodyPr wrap="none" rtlCol="0">
            <a:spAutoFit/>
          </a:bodyPr>
          <a:lstStyle/>
          <a:p>
            <a:pPr marL="171450" indent="-171450">
              <a:buFont typeface="Arial" panose="020B0604020202020204" pitchFamily="34" charset="0"/>
              <a:buChar char="•"/>
            </a:pPr>
            <a:r>
              <a:rPr lang="fr-FR" sz="1200" noProof="0" dirty="0" smtClean="0">
                <a:latin typeface="+mn-lt"/>
                <a:cs typeface="Arial" panose="020B0604020202020204" pitchFamily="34" charset="0"/>
              </a:rPr>
              <a:t>Synthèse des risques</a:t>
            </a:r>
          </a:p>
          <a:p>
            <a:pPr marL="171450" indent="-171450">
              <a:buFont typeface="Arial" panose="020B0604020202020204" pitchFamily="34" charset="0"/>
              <a:buChar char="•"/>
            </a:pPr>
            <a:r>
              <a:rPr lang="fr-FR" sz="1200" noProof="0" dirty="0" smtClean="0">
                <a:latin typeface="+mn-lt"/>
                <a:cs typeface="Arial" panose="020B0604020202020204" pitchFamily="34" charset="0"/>
              </a:rPr>
              <a:t>Traitement</a:t>
            </a:r>
          </a:p>
          <a:p>
            <a:pPr marL="171450" indent="-171450">
              <a:buFont typeface="Arial" panose="020B0604020202020204" pitchFamily="34" charset="0"/>
              <a:buChar char="•"/>
            </a:pPr>
            <a:r>
              <a:rPr lang="fr-FR" sz="1200" dirty="0" smtClean="0">
                <a:cs typeface="Arial" panose="020B0604020202020204" pitchFamily="34" charset="0"/>
              </a:rPr>
              <a:t>Évaluation des risques résiduels</a:t>
            </a:r>
            <a:endParaRPr lang="fr-FR" sz="1200" dirty="0">
              <a:latin typeface="+mn-lt"/>
            </a:endParaRPr>
          </a:p>
        </p:txBody>
      </p:sp>
      <p:sp>
        <p:nvSpPr>
          <p:cNvPr id="23" name="ZoneTexte 22"/>
          <p:cNvSpPr txBox="1"/>
          <p:nvPr/>
        </p:nvSpPr>
        <p:spPr>
          <a:xfrm>
            <a:off x="1240201" y="9497285"/>
            <a:ext cx="665567" cy="276999"/>
          </a:xfrm>
          <a:prstGeom prst="rect">
            <a:avLst/>
          </a:prstGeom>
          <a:noFill/>
        </p:spPr>
        <p:txBody>
          <a:bodyPr wrap="none" rtlCol="0">
            <a:spAutoFit/>
          </a:bodyPr>
          <a:lstStyle/>
          <a:p>
            <a:pPr marL="171450" indent="-171450">
              <a:buFont typeface="Arial" panose="020B0604020202020204" pitchFamily="34" charset="0"/>
              <a:buChar char="•"/>
            </a:pPr>
            <a:r>
              <a:rPr lang="fr-FR" sz="1200" noProof="0" dirty="0" smtClean="0">
                <a:latin typeface="+mn-lt"/>
                <a:cs typeface="Arial" panose="020B0604020202020204" pitchFamily="34" charset="0"/>
              </a:rPr>
              <a:t>TBD</a:t>
            </a:r>
            <a:endParaRPr lang="fr-FR" sz="1200" dirty="0">
              <a:latin typeface="+mn-lt"/>
            </a:endParaRPr>
          </a:p>
        </p:txBody>
      </p:sp>
      <p:sp>
        <p:nvSpPr>
          <p:cNvPr id="24" name="ZoneTexte 23"/>
          <p:cNvSpPr txBox="1"/>
          <p:nvPr/>
        </p:nvSpPr>
        <p:spPr>
          <a:xfrm>
            <a:off x="201676" y="11624515"/>
            <a:ext cx="9063420" cy="276999"/>
          </a:xfrm>
          <a:prstGeom prst="rect">
            <a:avLst/>
          </a:prstGeom>
          <a:noFill/>
        </p:spPr>
        <p:txBody>
          <a:bodyPr wrap="square" rtlCol="0">
            <a:spAutoFit/>
          </a:bodyPr>
          <a:lstStyle/>
          <a:p>
            <a:pPr marL="171450" indent="-171450">
              <a:buFont typeface="Arial" panose="020B0604020202020204" pitchFamily="34" charset="0"/>
              <a:buChar char="•"/>
            </a:pPr>
            <a:r>
              <a:rPr lang="fr-FR" sz="1200" noProof="0" dirty="0" smtClean="0">
                <a:latin typeface="+mn-lt"/>
                <a:cs typeface="Arial" panose="020B0604020202020204" pitchFamily="34" charset="0"/>
              </a:rPr>
              <a:t>TBD</a:t>
            </a:r>
            <a:endParaRPr lang="fr-FR" sz="1200" dirty="0">
              <a:latin typeface="+mn-lt"/>
            </a:endParaRPr>
          </a:p>
        </p:txBody>
      </p:sp>
    </p:spTree>
    <p:extLst>
      <p:ext uri="{BB962C8B-B14F-4D97-AF65-F5344CB8AC3E}">
        <p14:creationId xmlns:p14="http://schemas.microsoft.com/office/powerpoint/2010/main" val="4108758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3584" y="496144"/>
            <a:ext cx="9572666" cy="11377264"/>
          </a:xfrm>
          <a:prstGeom prst="rect">
            <a:avLst/>
          </a:prstGeom>
          <a:noFill/>
        </p:spPr>
        <p:txBody>
          <a:bodyPr wrap="square" lIns="128016" tIns="64008" rIns="128016" bIns="64008" rtlCol="0">
            <a:normAutofit/>
          </a:bodyPr>
          <a:lstStyle/>
          <a:p>
            <a:pPr marL="171450" indent="-171450">
              <a:spcBef>
                <a:spcPts val="600"/>
              </a:spcBef>
              <a:spcAft>
                <a:spcPts val="600"/>
              </a:spcAft>
              <a:buFont typeface="Arial" panose="020B0604020202020204" pitchFamily="34" charset="0"/>
              <a:buChar char="•"/>
            </a:pPr>
            <a:r>
              <a:rPr lang="fr-FR" sz="2000" dirty="0" smtClean="0">
                <a:latin typeface="Freestyle Script" panose="030804020302050B0404" pitchFamily="66" charset="0"/>
              </a:rPr>
              <a:t>…</a:t>
            </a:r>
          </a:p>
          <a:p>
            <a:pPr marL="171450" indent="-171450">
              <a:spcBef>
                <a:spcPts val="600"/>
              </a:spcBef>
              <a:spcAft>
                <a:spcPts val="600"/>
              </a:spcAft>
              <a:buFont typeface="Arial" panose="020B0604020202020204" pitchFamily="34" charset="0"/>
              <a:buChar char="•"/>
            </a:pPr>
            <a:r>
              <a:rPr lang="fr-FR" sz="2000" dirty="0" smtClean="0">
                <a:latin typeface="Freestyle Script" panose="030804020302050B0404" pitchFamily="66" charset="0"/>
              </a:rPr>
              <a:t>…</a:t>
            </a:r>
          </a:p>
        </p:txBody>
      </p:sp>
      <p:sp>
        <p:nvSpPr>
          <p:cNvPr id="7" name="ZoneTexte 6"/>
          <p:cNvSpPr txBox="1"/>
          <p:nvPr/>
        </p:nvSpPr>
        <p:spPr>
          <a:xfrm>
            <a:off x="23584" y="11873408"/>
            <a:ext cx="9572666" cy="677108"/>
          </a:xfrm>
          <a:prstGeom prst="rect">
            <a:avLst/>
          </a:prstGeom>
          <a:noFill/>
        </p:spPr>
        <p:txBody>
          <a:bodyPr wrap="square" rtlCol="0">
            <a:spAutoFit/>
          </a:bodyPr>
          <a:lstStyle/>
          <a:p>
            <a:pPr algn="ctr">
              <a:spcBef>
                <a:spcPts val="600"/>
              </a:spcBef>
              <a:spcAft>
                <a:spcPts val="600"/>
              </a:spcAft>
            </a:pPr>
            <a:r>
              <a:rPr lang="fr-FR" sz="2000" dirty="0" smtClean="0">
                <a:latin typeface="Freestyle Script" panose="030804020302050B0404" pitchFamily="66" charset="0"/>
              </a:rPr>
              <a:t>Contributeurs</a:t>
            </a:r>
          </a:p>
          <a:p>
            <a:pPr algn="ctr">
              <a:spcBef>
                <a:spcPts val="600"/>
              </a:spcBef>
              <a:spcAft>
                <a:spcPts val="600"/>
              </a:spcAft>
            </a:pPr>
            <a:r>
              <a:rPr lang="fr-FR" sz="800" dirty="0" smtClean="0"/>
              <a:t>NOM Prénom (affiliation, rôle</a:t>
            </a:r>
            <a:r>
              <a:rPr lang="fr-FR" sz="800" dirty="0"/>
              <a:t>), NOM Prénom (affiliation, rôle), NOM Prénom (affiliation, rôle), NOM Prénom (affiliation, rôle), NOM Prénom (affiliation, rôle), NOM Prénom (affiliation, rôle</a:t>
            </a:r>
            <a:r>
              <a:rPr lang="fr-FR" sz="800" dirty="0" smtClean="0"/>
              <a:t>)</a:t>
            </a:r>
            <a:endParaRPr lang="fr-FR" sz="800" dirty="0"/>
          </a:p>
        </p:txBody>
      </p:sp>
      <p:sp>
        <p:nvSpPr>
          <p:cNvPr id="9" name="ZoneTexte 11"/>
          <p:cNvSpPr txBox="1">
            <a:spLocks noChangeArrowheads="1"/>
          </p:cNvSpPr>
          <p:nvPr/>
        </p:nvSpPr>
        <p:spPr bwMode="auto">
          <a:xfrm>
            <a:off x="3589747" y="11364416"/>
            <a:ext cx="2632050" cy="401200"/>
          </a:xfrm>
          <a:prstGeom prst="rect">
            <a:avLst/>
          </a:prstGeom>
          <a:solidFill>
            <a:schemeClr val="bg1">
              <a:alpha val="50000"/>
            </a:schemeClr>
          </a:solidFill>
          <a:ln w="6350">
            <a:solidFill>
              <a:srgbClr val="FF3300"/>
            </a:solidFill>
            <a:miter lim="800000"/>
            <a:headEnd/>
            <a:tailEnd/>
          </a:ln>
          <a:extLst/>
        </p:spPr>
        <p:txBody>
          <a:bodyPr wrap="square" lIns="45720" tIns="46800" rIns="45720" anchor="ctr" anchorCtr="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0" algn="ctr" defTabSz="457200" rtl="0" eaLnBrk="1" fontAlgn="auto" latinLnBrk="0" hangingPunct="1">
              <a:spcBef>
                <a:spcPts val="0"/>
              </a:spcBef>
              <a:spcAft>
                <a:spcPts val="0"/>
              </a:spcAft>
              <a:defRPr/>
            </a:pPr>
            <a:r>
              <a:rPr lang="fr-FR" sz="1000" b="0" kern="1200" dirty="0" smtClean="0">
                <a:solidFill>
                  <a:srgbClr val="FF0000"/>
                </a:solidFill>
                <a:latin typeface="+mj-lt"/>
                <a:ea typeface="+mn-ea"/>
                <a:cs typeface="+mn-cs"/>
              </a:rPr>
              <a:t>INDIQUER LE NIVEAU DE CONFIDENTIALITE</a:t>
            </a:r>
          </a:p>
        </p:txBody>
      </p:sp>
    </p:spTree>
    <p:extLst>
      <p:ext uri="{BB962C8B-B14F-4D97-AF65-F5344CB8AC3E}">
        <p14:creationId xmlns:p14="http://schemas.microsoft.com/office/powerpoint/2010/main" val="196670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 name="ZoneTexte 95"/>
          <p:cNvSpPr txBox="1"/>
          <p:nvPr/>
        </p:nvSpPr>
        <p:spPr>
          <a:xfrm>
            <a:off x="5420115" y="2259206"/>
            <a:ext cx="203981" cy="308802"/>
          </a:xfrm>
          <a:prstGeom prst="rect">
            <a:avLst/>
          </a:prstGeom>
          <a:noFill/>
        </p:spPr>
        <p:txBody>
          <a:bodyPr wrap="square" lIns="128016" tIns="64008" rIns="128016" bIns="64008" rtlCol="0">
            <a:spAutoFit/>
          </a:bodyPr>
          <a:lstStyle/>
          <a:p>
            <a:pPr algn="ctr">
              <a:lnSpc>
                <a:spcPts val="1400"/>
              </a:lnSpc>
            </a:pPr>
            <a:r>
              <a:rPr lang="fr-FR" sz="1200" b="1" dirty="0" smtClean="0">
                <a:solidFill>
                  <a:srgbClr val="FF0000"/>
                </a:solidFill>
                <a:sym typeface="Symbol"/>
              </a:rPr>
              <a:t></a:t>
            </a:r>
            <a:endParaRPr lang="fr-FR" sz="1200" b="1" dirty="0">
              <a:solidFill>
                <a:srgbClr val="FF0000"/>
              </a:solidFill>
            </a:endParaRPr>
          </a:p>
        </p:txBody>
      </p:sp>
      <p:sp>
        <p:nvSpPr>
          <p:cNvPr id="126" name="Rectangle 125"/>
          <p:cNvSpPr/>
          <p:nvPr/>
        </p:nvSpPr>
        <p:spPr>
          <a:xfrm>
            <a:off x="396204" y="9252860"/>
            <a:ext cx="474810" cy="276999"/>
          </a:xfrm>
          <a:prstGeom prst="rect">
            <a:avLst/>
          </a:prstGeom>
        </p:spPr>
        <p:txBody>
          <a:bodyPr wrap="none">
            <a:spAutoFit/>
          </a:bodyPr>
          <a:lstStyle/>
          <a:p>
            <a:r>
              <a:rPr lang="fr-FR" sz="1200" b="1" kern="1200" dirty="0" smtClean="0">
                <a:solidFill>
                  <a:schemeClr val="tx1"/>
                </a:solidFill>
              </a:rPr>
              <a:t>…%</a:t>
            </a:r>
          </a:p>
        </p:txBody>
      </p:sp>
      <p:sp>
        <p:nvSpPr>
          <p:cNvPr id="53" name="Rectangle 52"/>
          <p:cNvSpPr/>
          <p:nvPr/>
        </p:nvSpPr>
        <p:spPr>
          <a:xfrm>
            <a:off x="333548" y="9697039"/>
            <a:ext cx="372218" cy="276999"/>
          </a:xfrm>
          <a:prstGeom prst="rect">
            <a:avLst/>
          </a:prstGeom>
        </p:spPr>
        <p:txBody>
          <a:bodyPr wrap="none">
            <a:spAutoFit/>
          </a:bodyPr>
          <a:lstStyle/>
          <a:p>
            <a:r>
              <a:rPr lang="fr-FR" sz="1200" b="1" kern="1200" dirty="0" smtClean="0">
                <a:solidFill>
                  <a:schemeClr val="tx1"/>
                </a:solidFill>
              </a:rPr>
              <a:t>Vx</a:t>
            </a:r>
          </a:p>
        </p:txBody>
      </p:sp>
      <p:sp>
        <p:nvSpPr>
          <p:cNvPr id="56" name="ZoneTexte 55"/>
          <p:cNvSpPr txBox="1"/>
          <p:nvPr/>
        </p:nvSpPr>
        <p:spPr>
          <a:xfrm>
            <a:off x="8600747" y="6369772"/>
            <a:ext cx="203981" cy="308802"/>
          </a:xfrm>
          <a:prstGeom prst="rect">
            <a:avLst/>
          </a:prstGeom>
          <a:noFill/>
        </p:spPr>
        <p:txBody>
          <a:bodyPr wrap="square" lIns="128016" tIns="64008" rIns="128016" bIns="64008" rtlCol="0">
            <a:spAutoFit/>
          </a:bodyPr>
          <a:lstStyle/>
          <a:p>
            <a:pPr algn="ctr">
              <a:lnSpc>
                <a:spcPts val="1400"/>
              </a:lnSpc>
            </a:pPr>
            <a:r>
              <a:rPr lang="fr-FR" sz="1200" b="1" dirty="0" smtClean="0">
                <a:solidFill>
                  <a:srgbClr val="FF0000"/>
                </a:solidFill>
                <a:sym typeface="Symbol"/>
              </a:rPr>
              <a:t></a:t>
            </a:r>
            <a:endParaRPr lang="fr-FR" sz="1200" b="1" dirty="0">
              <a:solidFill>
                <a:srgbClr val="FF0000"/>
              </a:solidFill>
            </a:endParaRPr>
          </a:p>
        </p:txBody>
      </p:sp>
      <p:sp>
        <p:nvSpPr>
          <p:cNvPr id="57" name="ZoneTexte 56"/>
          <p:cNvSpPr txBox="1"/>
          <p:nvPr/>
        </p:nvSpPr>
        <p:spPr>
          <a:xfrm>
            <a:off x="1606433" y="3968480"/>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59" name="ZoneTexte 58"/>
          <p:cNvSpPr txBox="1"/>
          <p:nvPr/>
        </p:nvSpPr>
        <p:spPr>
          <a:xfrm>
            <a:off x="5403896" y="1527188"/>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60" name="ZoneTexte 59"/>
          <p:cNvSpPr txBox="1"/>
          <p:nvPr/>
        </p:nvSpPr>
        <p:spPr>
          <a:xfrm>
            <a:off x="2715717" y="8222743"/>
            <a:ext cx="1229132" cy="468127"/>
          </a:xfrm>
          <a:prstGeom prst="rect">
            <a:avLst/>
          </a:prstGeom>
          <a:solidFill>
            <a:srgbClr val="FF0000"/>
          </a:solidFill>
        </p:spPr>
        <p:txBody>
          <a:bodyPr wrap="square" lIns="36000" tIns="72000" rIns="36000" bIns="36000" rtlCol="0">
            <a:spAutoFit/>
          </a:bodyPr>
          <a:lstStyle/>
          <a:p>
            <a:pPr algn="ctr">
              <a:lnSpc>
                <a:spcPts val="1400"/>
              </a:lnSpc>
            </a:pPr>
            <a:r>
              <a:rPr lang="fr-FR" sz="1200" dirty="0" smtClean="0">
                <a:solidFill>
                  <a:schemeClr val="bg1"/>
                </a:solidFill>
              </a:rPr>
              <a:t>Action élémentaire</a:t>
            </a:r>
            <a:endParaRPr lang="fr-FR" sz="1200" dirty="0">
              <a:solidFill>
                <a:schemeClr val="bg1"/>
              </a:solidFill>
            </a:endParaRPr>
          </a:p>
        </p:txBody>
      </p:sp>
      <p:sp>
        <p:nvSpPr>
          <p:cNvPr id="61" name="ZoneTexte 60"/>
          <p:cNvSpPr txBox="1"/>
          <p:nvPr/>
        </p:nvSpPr>
        <p:spPr>
          <a:xfrm>
            <a:off x="8204718" y="5968752"/>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62" name="ZoneTexte 61"/>
          <p:cNvSpPr txBox="1"/>
          <p:nvPr/>
        </p:nvSpPr>
        <p:spPr>
          <a:xfrm>
            <a:off x="4141881" y="9010329"/>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64" name="ZoneTexte 63"/>
          <p:cNvSpPr txBox="1"/>
          <p:nvPr/>
        </p:nvSpPr>
        <p:spPr>
          <a:xfrm>
            <a:off x="1272416" y="8715742"/>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Acteur de la menace</a:t>
            </a:r>
            <a:endParaRPr lang="fr-FR" sz="1200" dirty="0"/>
          </a:p>
        </p:txBody>
      </p:sp>
      <p:sp>
        <p:nvSpPr>
          <p:cNvPr id="65" name="Carré corné 64"/>
          <p:cNvSpPr/>
          <p:nvPr/>
        </p:nvSpPr>
        <p:spPr>
          <a:xfrm>
            <a:off x="375432" y="11387280"/>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a:solidFill>
                  <a:schemeClr val="bg1"/>
                </a:solidFill>
              </a:rPr>
              <a:t>Rxx</a:t>
            </a:r>
            <a:endParaRPr lang="fr-FR" sz="1200" dirty="0">
              <a:solidFill>
                <a:schemeClr val="bg1"/>
              </a:solidFill>
            </a:endParaRPr>
          </a:p>
        </p:txBody>
      </p:sp>
      <p:sp>
        <p:nvSpPr>
          <p:cNvPr id="66" name="ZoneTexte 65"/>
          <p:cNvSpPr txBox="1"/>
          <p:nvPr/>
        </p:nvSpPr>
        <p:spPr>
          <a:xfrm>
            <a:off x="1338794" y="10937304"/>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77" name="ZoneTexte 76"/>
          <p:cNvSpPr txBox="1"/>
          <p:nvPr/>
        </p:nvSpPr>
        <p:spPr>
          <a:xfrm>
            <a:off x="155514" y="1083745"/>
            <a:ext cx="988370" cy="468127"/>
          </a:xfrm>
          <a:prstGeom prst="rect">
            <a:avLst/>
          </a:prstGeom>
          <a:solidFill>
            <a:srgbClr val="FFCCFF"/>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Objectif de l’étude</a:t>
            </a:r>
            <a:endParaRPr lang="fr-FR" sz="1200" dirty="0">
              <a:latin typeface="+mn-lt"/>
            </a:endParaRPr>
          </a:p>
        </p:txBody>
      </p:sp>
      <p:sp>
        <p:nvSpPr>
          <p:cNvPr id="79" name="ZoneTexte 78"/>
          <p:cNvSpPr txBox="1"/>
          <p:nvPr/>
        </p:nvSpPr>
        <p:spPr>
          <a:xfrm>
            <a:off x="176431" y="1734278"/>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du système</a:t>
            </a:r>
            <a:endParaRPr lang="fr-FR" sz="1200" dirty="0">
              <a:latin typeface="+mn-lt"/>
            </a:endParaRPr>
          </a:p>
        </p:txBody>
      </p:sp>
      <p:sp>
        <p:nvSpPr>
          <p:cNvPr id="80" name="Parchemin vertical 79"/>
          <p:cNvSpPr/>
          <p:nvPr/>
        </p:nvSpPr>
        <p:spPr>
          <a:xfrm>
            <a:off x="5848317" y="2065686"/>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dirty="0" smtClean="0">
                <a:solidFill>
                  <a:schemeClr val="tx1"/>
                </a:solidFill>
              </a:rPr>
              <a:t>Norme, standard</a:t>
            </a:r>
            <a:endParaRPr lang="fr-FR" sz="1200" dirty="0">
              <a:solidFill>
                <a:schemeClr val="tx1"/>
              </a:solidFill>
            </a:endParaRPr>
          </a:p>
        </p:txBody>
      </p:sp>
      <p:sp>
        <p:nvSpPr>
          <p:cNvPr id="81" name="ZoneTexte 80"/>
          <p:cNvSpPr txBox="1"/>
          <p:nvPr/>
        </p:nvSpPr>
        <p:spPr>
          <a:xfrm>
            <a:off x="5202183" y="951729"/>
            <a:ext cx="1984068" cy="397646"/>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Type de Mesure</a:t>
            </a:r>
          </a:p>
        </p:txBody>
      </p:sp>
      <p:sp>
        <p:nvSpPr>
          <p:cNvPr id="83" name="ZoneTexte 82"/>
          <p:cNvSpPr txBox="1"/>
          <p:nvPr/>
        </p:nvSpPr>
        <p:spPr>
          <a:xfrm>
            <a:off x="3549725" y="943683"/>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p:txBody>
      </p:sp>
      <p:sp>
        <p:nvSpPr>
          <p:cNvPr id="135" name="ZoneTexte 134"/>
          <p:cNvSpPr txBox="1"/>
          <p:nvPr/>
        </p:nvSpPr>
        <p:spPr>
          <a:xfrm>
            <a:off x="1899815" y="2664989"/>
            <a:ext cx="1276402" cy="288591"/>
          </a:xfrm>
          <a:prstGeom prst="rect">
            <a:avLst/>
          </a:prstGeom>
          <a:solidFill>
            <a:schemeClr val="accent6"/>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40" name="Rectangle à coins arrondis 39"/>
          <p:cNvSpPr/>
          <p:nvPr/>
        </p:nvSpPr>
        <p:spPr>
          <a:xfrm>
            <a:off x="1272208" y="576882"/>
            <a:ext cx="1430615" cy="517928"/>
          </a:xfrm>
          <a:prstGeom prst="wedgeRoundRectCallout">
            <a:avLst>
              <a:gd name="adj1" fmla="val 6272"/>
              <a:gd name="adj2" fmla="val 96373"/>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d’une valeur métier</a:t>
            </a:r>
            <a:endParaRPr lang="fr-FR" sz="1200" dirty="0">
              <a:solidFill>
                <a:schemeClr val="tx1"/>
              </a:solidFill>
            </a:endParaRPr>
          </a:p>
        </p:txBody>
      </p:sp>
      <p:sp>
        <p:nvSpPr>
          <p:cNvPr id="43" name="ZoneTexte 42"/>
          <p:cNvSpPr txBox="1"/>
          <p:nvPr/>
        </p:nvSpPr>
        <p:spPr>
          <a:xfrm>
            <a:off x="3356709" y="3927188"/>
            <a:ext cx="830130" cy="611312"/>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a:t>
            </a:r>
          </a:p>
          <a:p>
            <a:pPr algn="ctr">
              <a:lnSpc>
                <a:spcPts val="1400"/>
              </a:lnSpc>
            </a:pPr>
            <a:r>
              <a:rPr lang="fr-FR" sz="1200" dirty="0" smtClean="0"/>
              <a:t>visé</a:t>
            </a:r>
            <a:endParaRPr lang="fr-FR" sz="1200" dirty="0"/>
          </a:p>
        </p:txBody>
      </p:sp>
      <p:sp>
        <p:nvSpPr>
          <p:cNvPr id="46" name="ZoneTexte 45"/>
          <p:cNvSpPr txBox="1"/>
          <p:nvPr/>
        </p:nvSpPr>
        <p:spPr>
          <a:xfrm>
            <a:off x="220592" y="6084965"/>
            <a:ext cx="1228426" cy="288591"/>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47" name="ZoneTexte 46"/>
          <p:cNvSpPr txBox="1"/>
          <p:nvPr/>
        </p:nvSpPr>
        <p:spPr>
          <a:xfrm>
            <a:off x="220592" y="6459610"/>
            <a:ext cx="1205978" cy="431776"/>
          </a:xfrm>
          <a:prstGeom prst="rect">
            <a:avLst/>
          </a:prstGeom>
          <a:solidFill>
            <a:srgbClr val="FFCCCC"/>
          </a:solidFill>
        </p:spPr>
        <p:txBody>
          <a:bodyPr wrap="square" lIns="36000" tIns="36000" rIns="36000" bIns="36000" rtlCol="0" anchor="ctr">
            <a:spAutoFit/>
          </a:bodyPr>
          <a:lstStyle/>
          <a:p>
            <a:pPr algn="r">
              <a:lnSpc>
                <a:spcPts val="1400"/>
              </a:lnSpc>
            </a:pPr>
            <a:r>
              <a:rPr lang="fr-FR" sz="1000" b="1" i="1" dirty="0" err="1" smtClean="0"/>
              <a:t>Rxx</a:t>
            </a:r>
            <a:endParaRPr lang="fr-FR" sz="1000" b="1" i="1" dirty="0" smtClean="0"/>
          </a:p>
          <a:p>
            <a:pPr algn="ctr">
              <a:lnSpc>
                <a:spcPts val="1400"/>
              </a:lnSpc>
            </a:pPr>
            <a:r>
              <a:rPr lang="fr-FR" sz="1200" dirty="0" smtClean="0"/>
              <a:t>Objectif visé</a:t>
            </a:r>
            <a:endParaRPr lang="fr-FR" sz="1200" dirty="0"/>
          </a:p>
        </p:txBody>
      </p:sp>
      <p:sp>
        <p:nvSpPr>
          <p:cNvPr id="49" name="ZoneTexte 48"/>
          <p:cNvSpPr txBox="1"/>
          <p:nvPr/>
        </p:nvSpPr>
        <p:spPr>
          <a:xfrm>
            <a:off x="1268240" y="8166698"/>
            <a:ext cx="988574" cy="468127"/>
          </a:xfrm>
          <a:prstGeom prst="rect">
            <a:avLst/>
          </a:prstGeom>
          <a:solidFill>
            <a:srgbClr val="99FF99"/>
          </a:solidFill>
        </p:spPr>
        <p:txBody>
          <a:bodyPr wrap="square" lIns="36000" tIns="72000" rIns="36000" bIns="36000" rtlCol="0">
            <a:spAutoFit/>
          </a:bodyPr>
          <a:lstStyle/>
          <a:p>
            <a:pPr algn="ctr">
              <a:lnSpc>
                <a:spcPts val="1400"/>
              </a:lnSpc>
            </a:pPr>
            <a:r>
              <a:rPr lang="fr-FR" sz="1200" dirty="0" smtClean="0"/>
              <a:t>Source de risque</a:t>
            </a:r>
            <a:endParaRPr lang="fr-FR" sz="1200" dirty="0"/>
          </a:p>
        </p:txBody>
      </p:sp>
      <p:sp>
        <p:nvSpPr>
          <p:cNvPr id="50" name="ZoneTexte 49"/>
          <p:cNvSpPr txBox="1"/>
          <p:nvPr/>
        </p:nvSpPr>
        <p:spPr>
          <a:xfrm>
            <a:off x="1164801" y="11387728"/>
            <a:ext cx="1336356" cy="647664"/>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Changement d’activité ou de conditions</a:t>
            </a:r>
          </a:p>
        </p:txBody>
      </p:sp>
      <p:sp>
        <p:nvSpPr>
          <p:cNvPr id="51" name="Carré corné 50"/>
          <p:cNvSpPr/>
          <p:nvPr/>
        </p:nvSpPr>
        <p:spPr>
          <a:xfrm>
            <a:off x="2965956" y="9649239"/>
            <a:ext cx="453093" cy="360000"/>
          </a:xfrm>
          <a:prstGeom prst="foldedCorner">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lang="fr-FR" sz="1200" dirty="0" err="1">
                <a:solidFill>
                  <a:schemeClr val="bg1"/>
                </a:solidFill>
              </a:rPr>
              <a:t>Rxx</a:t>
            </a:r>
            <a:endParaRPr lang="fr-FR" sz="1200" dirty="0">
              <a:solidFill>
                <a:schemeClr val="bg1"/>
              </a:solidFill>
            </a:endParaRPr>
          </a:p>
        </p:txBody>
      </p:sp>
      <p:sp>
        <p:nvSpPr>
          <p:cNvPr id="34" name="ZoneTexte 33"/>
          <p:cNvSpPr txBox="1"/>
          <p:nvPr/>
        </p:nvSpPr>
        <p:spPr>
          <a:xfrm>
            <a:off x="1899815" y="1910871"/>
            <a:ext cx="1276402" cy="611312"/>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Événement redouté</a:t>
            </a:r>
            <a:endParaRPr lang="fr-FR" sz="1200" dirty="0"/>
          </a:p>
        </p:txBody>
      </p:sp>
      <p:sp>
        <p:nvSpPr>
          <p:cNvPr id="35" name="ZoneTexte 34"/>
          <p:cNvSpPr txBox="1"/>
          <p:nvPr/>
        </p:nvSpPr>
        <p:spPr>
          <a:xfrm>
            <a:off x="1899815" y="1379105"/>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C/I/D</a:t>
            </a:r>
          </a:p>
          <a:p>
            <a:pPr algn="ctr">
              <a:lnSpc>
                <a:spcPts val="1400"/>
              </a:lnSpc>
            </a:pPr>
            <a:r>
              <a:rPr lang="fr-FR" sz="1200" dirty="0" smtClean="0"/>
              <a:t>Valeur métier</a:t>
            </a:r>
            <a:endParaRPr lang="fr-FR" sz="1200" dirty="0"/>
          </a:p>
        </p:txBody>
      </p:sp>
      <p:sp>
        <p:nvSpPr>
          <p:cNvPr id="36" name="ZoneTexte 35"/>
          <p:cNvSpPr txBox="1"/>
          <p:nvPr/>
        </p:nvSpPr>
        <p:spPr>
          <a:xfrm>
            <a:off x="3486880" y="6013372"/>
            <a:ext cx="1600878"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DIC</a:t>
            </a:r>
          </a:p>
          <a:p>
            <a:pPr algn="ctr">
              <a:lnSpc>
                <a:spcPts val="1400"/>
              </a:lnSpc>
            </a:pPr>
            <a:r>
              <a:rPr lang="fr-FR" sz="1200" dirty="0" smtClean="0"/>
              <a:t>Événement redouté</a:t>
            </a:r>
            <a:endParaRPr lang="fr-FR" sz="1200" dirty="0"/>
          </a:p>
        </p:txBody>
      </p:sp>
      <p:sp>
        <p:nvSpPr>
          <p:cNvPr id="37" name="ZoneTexte 36"/>
          <p:cNvSpPr txBox="1"/>
          <p:nvPr/>
        </p:nvSpPr>
        <p:spPr>
          <a:xfrm>
            <a:off x="8546631" y="2713478"/>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
        <p:nvSpPr>
          <p:cNvPr id="42" name="Ellipse 41"/>
          <p:cNvSpPr/>
          <p:nvPr/>
        </p:nvSpPr>
        <p:spPr>
          <a:xfrm>
            <a:off x="7320880" y="953432"/>
            <a:ext cx="1872207" cy="1705292"/>
          </a:xfrm>
          <a:prstGeom prst="ellipse">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tIns="0" bIns="2196000" rtlCol="0" anchor="t"/>
          <a:lstStyle/>
          <a:p>
            <a:pPr algn="ctr"/>
            <a:r>
              <a:rPr lang="fr-FR" sz="1200" dirty="0" smtClean="0">
                <a:solidFill>
                  <a:schemeClr val="tx2"/>
                </a:solidFill>
              </a:rPr>
              <a:t>Groupe de…</a:t>
            </a:r>
            <a:endParaRPr lang="fr-FR" sz="1200" dirty="0">
              <a:solidFill>
                <a:schemeClr val="tx2"/>
              </a:solidFill>
            </a:endParaRPr>
          </a:p>
        </p:txBody>
      </p:sp>
      <p:sp>
        <p:nvSpPr>
          <p:cNvPr id="48" name="ZoneTexte 47"/>
          <p:cNvSpPr txBox="1"/>
          <p:nvPr/>
        </p:nvSpPr>
        <p:spPr>
          <a:xfrm>
            <a:off x="3549725" y="1347652"/>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humain</a:t>
            </a:r>
          </a:p>
        </p:txBody>
      </p:sp>
      <p:sp>
        <p:nvSpPr>
          <p:cNvPr id="52" name="ZoneTexte 51"/>
          <p:cNvSpPr txBox="1"/>
          <p:nvPr/>
        </p:nvSpPr>
        <p:spPr>
          <a:xfrm>
            <a:off x="3488804" y="1934012"/>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
        <p:nvSpPr>
          <p:cNvPr id="54" name="ZoneTexte 53"/>
          <p:cNvSpPr txBox="1"/>
          <p:nvPr/>
        </p:nvSpPr>
        <p:spPr>
          <a:xfrm>
            <a:off x="3549725" y="2484403"/>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Infrastructure</a:t>
            </a:r>
          </a:p>
        </p:txBody>
      </p:sp>
      <p:sp>
        <p:nvSpPr>
          <p:cNvPr id="55" name="ZoneTexte 54"/>
          <p:cNvSpPr txBox="1"/>
          <p:nvPr/>
        </p:nvSpPr>
        <p:spPr>
          <a:xfrm>
            <a:off x="1810973" y="6244708"/>
            <a:ext cx="1372387" cy="468127"/>
          </a:xfrm>
          <a:prstGeom prst="rect">
            <a:avLst/>
          </a:prstGeom>
          <a:solidFill>
            <a:schemeClr val="bg1">
              <a:lumMod val="65000"/>
            </a:schemeClr>
          </a:solidFill>
          <a:ln w="38100">
            <a:solidFill>
              <a:srgbClr val="C00000"/>
            </a:solidFill>
            <a:prstDash val="dash"/>
          </a:ln>
        </p:spPr>
        <p:txBody>
          <a:bodyPr wrap="square" lIns="36000" tIns="72000" rIns="36000" bIns="36000" rtlCol="0">
            <a:spAutoFit/>
          </a:bodyPr>
          <a:lstStyle/>
          <a:p>
            <a:pPr algn="ctr">
              <a:lnSpc>
                <a:spcPts val="1400"/>
              </a:lnSpc>
            </a:pPr>
            <a:r>
              <a:rPr lang="fr-FR" sz="1200" dirty="0" smtClean="0"/>
              <a:t>Partie prenante en zone de danger</a:t>
            </a:r>
            <a:endParaRPr lang="fr-FR" sz="1200" dirty="0"/>
          </a:p>
        </p:txBody>
      </p:sp>
      <p:sp>
        <p:nvSpPr>
          <p:cNvPr id="58" name="ZoneTexte 57"/>
          <p:cNvSpPr txBox="1"/>
          <p:nvPr/>
        </p:nvSpPr>
        <p:spPr>
          <a:xfrm>
            <a:off x="1776264" y="6844775"/>
            <a:ext cx="1441804" cy="468127"/>
          </a:xfrm>
          <a:prstGeom prst="rect">
            <a:avLst/>
          </a:prstGeom>
          <a:solidFill>
            <a:schemeClr val="bg1">
              <a:lumMod val="65000"/>
            </a:schemeClr>
          </a:solidFill>
          <a:ln w="38100">
            <a:solidFill>
              <a:srgbClr val="FF5050"/>
            </a:solidFill>
            <a:prstDash val="dash"/>
          </a:ln>
        </p:spPr>
        <p:txBody>
          <a:bodyPr wrap="square" lIns="36000" tIns="72000" rIns="36000" bIns="36000" rtlCol="0">
            <a:spAutoFit/>
          </a:bodyPr>
          <a:lstStyle/>
          <a:p>
            <a:pPr algn="ctr">
              <a:lnSpc>
                <a:spcPts val="1400"/>
              </a:lnSpc>
            </a:pPr>
            <a:r>
              <a:rPr lang="fr-FR" sz="1200" dirty="0" smtClean="0"/>
              <a:t>Partie prenante  en zone de contrôle</a:t>
            </a:r>
            <a:endParaRPr lang="fr-FR" sz="1200" dirty="0"/>
          </a:p>
        </p:txBody>
      </p:sp>
      <p:sp>
        <p:nvSpPr>
          <p:cNvPr id="63" name="ZoneTexte 62"/>
          <p:cNvSpPr txBox="1"/>
          <p:nvPr/>
        </p:nvSpPr>
        <p:spPr>
          <a:xfrm>
            <a:off x="1776264" y="7444841"/>
            <a:ext cx="1441804" cy="468127"/>
          </a:xfrm>
          <a:prstGeom prst="rect">
            <a:avLst/>
          </a:prstGeom>
          <a:solidFill>
            <a:schemeClr val="bg1">
              <a:lumMod val="65000"/>
            </a:schemeClr>
          </a:solidFill>
          <a:ln w="38100">
            <a:solidFill>
              <a:srgbClr val="00B050"/>
            </a:solidFill>
            <a:prstDash val="dash"/>
          </a:ln>
        </p:spPr>
        <p:txBody>
          <a:bodyPr wrap="square" lIns="36000" tIns="72000" rIns="36000" bIns="36000" rtlCol="0">
            <a:spAutoFit/>
          </a:bodyPr>
          <a:lstStyle/>
          <a:p>
            <a:pPr algn="ctr">
              <a:lnSpc>
                <a:spcPts val="1400"/>
              </a:lnSpc>
            </a:pPr>
            <a:r>
              <a:rPr lang="fr-FR" sz="1200" dirty="0" smtClean="0"/>
              <a:t>Partie prenante en zone de veille</a:t>
            </a:r>
            <a:endParaRPr lang="fr-FR" sz="1200" dirty="0"/>
          </a:p>
        </p:txBody>
      </p:sp>
      <p:sp>
        <p:nvSpPr>
          <p:cNvPr id="67" name="ZoneTexte 66"/>
          <p:cNvSpPr txBox="1"/>
          <p:nvPr/>
        </p:nvSpPr>
        <p:spPr>
          <a:xfrm>
            <a:off x="1800416" y="5644641"/>
            <a:ext cx="1393500" cy="468127"/>
          </a:xfrm>
          <a:prstGeom prst="rect">
            <a:avLst/>
          </a:prstGeom>
          <a:solidFill>
            <a:schemeClr val="bg1">
              <a:lumMod val="65000"/>
            </a:schemeClr>
          </a:solidFill>
        </p:spPr>
        <p:txBody>
          <a:bodyPr wrap="square" lIns="36000" tIns="72000" rIns="36000" bIns="36000" rtlCol="0">
            <a:spAutoFit/>
          </a:bodyPr>
          <a:lstStyle/>
          <a:p>
            <a:pPr algn="ctr">
              <a:lnSpc>
                <a:spcPts val="1400"/>
              </a:lnSpc>
            </a:pPr>
            <a:r>
              <a:rPr lang="fr-FR" sz="1200" dirty="0" smtClean="0"/>
              <a:t>Partie prenante de l’</a:t>
            </a:r>
            <a:r>
              <a:rPr lang="fr-FR" sz="1200" dirty="0"/>
              <a:t>é</a:t>
            </a:r>
            <a:r>
              <a:rPr lang="fr-FR" sz="1200" dirty="0" smtClean="0"/>
              <a:t>cosystème</a:t>
            </a:r>
            <a:endParaRPr lang="fr-FR" sz="1200" dirty="0"/>
          </a:p>
        </p:txBody>
      </p:sp>
      <p:sp>
        <p:nvSpPr>
          <p:cNvPr id="68" name="ZoneTexte 67"/>
          <p:cNvSpPr txBox="1"/>
          <p:nvPr/>
        </p:nvSpPr>
        <p:spPr>
          <a:xfrm>
            <a:off x="5450385" y="5970207"/>
            <a:ext cx="2232248" cy="1329457"/>
          </a:xfrm>
          <a:prstGeom prst="rect">
            <a:avLst/>
          </a:prstGeom>
          <a:solidFill>
            <a:srgbClr val="F8BFC6"/>
          </a:solidFill>
        </p:spPr>
        <p:txBody>
          <a:bodyPr wrap="square" lIns="36000" tIns="36000" rIns="36000" bIns="36000" rtlCol="0" anchor="ctr">
            <a:spAutoFit/>
          </a:bodyPr>
          <a:lstStyle/>
          <a:p>
            <a:pPr algn="r">
              <a:lnSpc>
                <a:spcPts val="1400"/>
              </a:lnSpc>
            </a:pPr>
            <a:r>
              <a:rPr lang="fr-FR" sz="1200" b="1" i="1" dirty="0" err="1" smtClean="0"/>
              <a:t>Rxx</a:t>
            </a:r>
            <a:endParaRPr lang="fr-FR" sz="1000" b="1" i="1" dirty="0" smtClean="0"/>
          </a:p>
          <a:p>
            <a:pPr algn="ctr">
              <a:lnSpc>
                <a:spcPts val="1400"/>
              </a:lnSpc>
            </a:pPr>
            <a:r>
              <a:rPr lang="fr-FR" sz="1200" dirty="0"/>
              <a:t>Une &lt;source de risque&gt; génère l’&lt;événement redouté&gt; de sévérité &lt;sévérité&gt;</a:t>
            </a:r>
          </a:p>
          <a:p>
            <a:pPr algn="ctr">
              <a:lnSpc>
                <a:spcPts val="1400"/>
              </a:lnSpc>
            </a:pPr>
            <a:r>
              <a:rPr lang="fr-FR" sz="1200" dirty="0"/>
              <a:t>en s’attaquant directement, ou indirectement via une &lt;partie prenante&gt;, à &lt;valeur métier&gt;</a:t>
            </a:r>
          </a:p>
        </p:txBody>
      </p:sp>
      <p:sp>
        <p:nvSpPr>
          <p:cNvPr id="69" name="ZoneTexte 68"/>
          <p:cNvSpPr txBox="1"/>
          <p:nvPr/>
        </p:nvSpPr>
        <p:spPr>
          <a:xfrm>
            <a:off x="363577" y="8686848"/>
            <a:ext cx="366800" cy="249933"/>
          </a:xfrm>
          <a:prstGeom prst="rect">
            <a:avLst/>
          </a:prstGeom>
          <a:solidFill>
            <a:srgbClr val="FFCCCC"/>
          </a:solidFill>
        </p:spPr>
        <p:txBody>
          <a:bodyPr wrap="square" lIns="36000" tIns="36000" rIns="36000" bIns="36000" rtlCol="0" anchor="ctr">
            <a:spAutoFit/>
          </a:bodyPr>
          <a:lstStyle/>
          <a:p>
            <a:pPr algn="r">
              <a:lnSpc>
                <a:spcPts val="1400"/>
              </a:lnSpc>
            </a:pPr>
            <a:r>
              <a:rPr lang="fr-FR" sz="1200" b="1" i="1" dirty="0" err="1" smtClean="0"/>
              <a:t>Rxx</a:t>
            </a:r>
            <a:endParaRPr lang="fr-FR" sz="1200" b="1" i="1" dirty="0" smtClean="0"/>
          </a:p>
        </p:txBody>
      </p:sp>
      <p:sp>
        <p:nvSpPr>
          <p:cNvPr id="41" name="Flèche gauche 40"/>
          <p:cNvSpPr/>
          <p:nvPr/>
        </p:nvSpPr>
        <p:spPr>
          <a:xfrm>
            <a:off x="8204718" y="7481146"/>
            <a:ext cx="520329" cy="288032"/>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Flèche gauche 43"/>
          <p:cNvSpPr/>
          <p:nvPr/>
        </p:nvSpPr>
        <p:spPr>
          <a:xfrm rot="5400000">
            <a:off x="8804714" y="7220982"/>
            <a:ext cx="520329" cy="288032"/>
          </a:xfrm>
          <a:prstGeom prst="lef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782783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619985" y="902111"/>
            <a:ext cx="973153" cy="308802"/>
          </a:xfrm>
          <a:prstGeom prst="rect">
            <a:avLst/>
          </a:prstGeom>
          <a:noFill/>
        </p:spPr>
        <p:txBody>
          <a:bodyPr wrap="square" lIns="36000" tIns="64008" rIns="36000" bIns="64008" rtlCol="0">
            <a:spAutoFit/>
          </a:bodyPr>
          <a:lstStyle/>
          <a:p>
            <a:pPr algn="r">
              <a:lnSpc>
                <a:spcPts val="1400"/>
              </a:lnSpc>
            </a:pPr>
            <a:r>
              <a:rPr lang="fr-FR" sz="1200" dirty="0" smtClean="0"/>
              <a:t>… années</a:t>
            </a:r>
            <a:endParaRPr lang="fr-FR" sz="1200" dirty="0"/>
          </a:p>
        </p:txBody>
      </p:sp>
      <p:sp>
        <p:nvSpPr>
          <p:cNvPr id="3" name="ZoneTexte 2"/>
          <p:cNvSpPr txBox="1"/>
          <p:nvPr/>
        </p:nvSpPr>
        <p:spPr>
          <a:xfrm>
            <a:off x="8729568" y="1366058"/>
            <a:ext cx="846678" cy="308802"/>
          </a:xfrm>
          <a:prstGeom prst="rect">
            <a:avLst/>
          </a:prstGeom>
          <a:noFill/>
        </p:spPr>
        <p:txBody>
          <a:bodyPr wrap="square" lIns="36000" tIns="64008" rIns="36000" bIns="64008" rtlCol="0">
            <a:spAutoFit/>
          </a:bodyPr>
          <a:lstStyle/>
          <a:p>
            <a:pPr algn="r">
              <a:lnSpc>
                <a:spcPts val="1400"/>
              </a:lnSpc>
            </a:pPr>
            <a:r>
              <a:rPr lang="fr-FR" sz="1200" dirty="0" smtClean="0"/>
              <a:t>… mois</a:t>
            </a:r>
            <a:endParaRPr lang="fr-FR" sz="1200" dirty="0"/>
          </a:p>
        </p:txBody>
      </p:sp>
      <p:sp>
        <p:nvSpPr>
          <p:cNvPr id="23" name="Parchemin vertical 22"/>
          <p:cNvSpPr/>
          <p:nvPr/>
        </p:nvSpPr>
        <p:spPr>
          <a:xfrm>
            <a:off x="2518538" y="9559420"/>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dirty="0" smtClean="0">
                <a:solidFill>
                  <a:schemeClr val="tx1"/>
                </a:solidFill>
              </a:rPr>
              <a:t>Norme</a:t>
            </a:r>
            <a:endParaRPr lang="fr-FR" sz="1200" dirty="0">
              <a:solidFill>
                <a:schemeClr val="tx1"/>
              </a:solidFill>
            </a:endParaRPr>
          </a:p>
        </p:txBody>
      </p:sp>
      <p:sp>
        <p:nvSpPr>
          <p:cNvPr id="24" name="Parchemin vertical 23"/>
          <p:cNvSpPr/>
          <p:nvPr/>
        </p:nvSpPr>
        <p:spPr>
          <a:xfrm>
            <a:off x="3934473" y="9425136"/>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dirty="0" smtClean="0">
                <a:solidFill>
                  <a:schemeClr val="tx1"/>
                </a:solidFill>
              </a:rPr>
              <a:t>Standard</a:t>
            </a:r>
            <a:endParaRPr lang="fr-FR" sz="1200" dirty="0">
              <a:solidFill>
                <a:schemeClr val="tx1"/>
              </a:solidFill>
            </a:endParaRPr>
          </a:p>
        </p:txBody>
      </p:sp>
      <p:sp>
        <p:nvSpPr>
          <p:cNvPr id="25" name="ZoneTexte 24"/>
          <p:cNvSpPr txBox="1"/>
          <p:nvPr/>
        </p:nvSpPr>
        <p:spPr>
          <a:xfrm>
            <a:off x="5802799" y="10079613"/>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
        <p:nvSpPr>
          <p:cNvPr id="28" name="ZoneTexte 27"/>
          <p:cNvSpPr txBox="1"/>
          <p:nvPr/>
        </p:nvSpPr>
        <p:spPr>
          <a:xfrm>
            <a:off x="1272208" y="9209112"/>
            <a:ext cx="203981" cy="308802"/>
          </a:xfrm>
          <a:prstGeom prst="rect">
            <a:avLst/>
          </a:prstGeom>
          <a:noFill/>
        </p:spPr>
        <p:txBody>
          <a:bodyPr wrap="square" lIns="128016" tIns="64008" rIns="128016" bIns="64008" rtlCol="0">
            <a:spAutoFit/>
          </a:bodyPr>
          <a:lstStyle/>
          <a:p>
            <a:pPr algn="ctr">
              <a:lnSpc>
                <a:spcPts val="1400"/>
              </a:lnSpc>
            </a:pPr>
            <a:r>
              <a:rPr lang="fr-FR" sz="1200" b="1" dirty="0" smtClean="0">
                <a:solidFill>
                  <a:srgbClr val="FF0000"/>
                </a:solidFill>
                <a:sym typeface="Symbol"/>
              </a:rPr>
              <a:t></a:t>
            </a:r>
            <a:endParaRPr lang="fr-FR" sz="1200" b="1" dirty="0">
              <a:solidFill>
                <a:srgbClr val="FF0000"/>
              </a:solidFill>
            </a:endParaRPr>
          </a:p>
        </p:txBody>
      </p:sp>
      <p:sp>
        <p:nvSpPr>
          <p:cNvPr id="20" name="ZoneTexte 19"/>
          <p:cNvSpPr txBox="1"/>
          <p:nvPr/>
        </p:nvSpPr>
        <p:spPr>
          <a:xfrm>
            <a:off x="3354821" y="927633"/>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n°1</a:t>
            </a:r>
            <a:endParaRPr lang="fr-FR" sz="1200" dirty="0">
              <a:latin typeface="+mn-lt"/>
            </a:endParaRPr>
          </a:p>
        </p:txBody>
      </p:sp>
      <p:sp>
        <p:nvSpPr>
          <p:cNvPr id="21" name="ZoneTexte 20"/>
          <p:cNvSpPr txBox="1"/>
          <p:nvPr/>
        </p:nvSpPr>
        <p:spPr>
          <a:xfrm>
            <a:off x="5452406" y="927633"/>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n°2</a:t>
            </a:r>
            <a:endParaRPr lang="fr-FR" sz="1200" dirty="0">
              <a:latin typeface="+mn-lt"/>
            </a:endParaRPr>
          </a:p>
        </p:txBody>
      </p:sp>
      <p:sp>
        <p:nvSpPr>
          <p:cNvPr id="22" name="ZoneTexte 21"/>
          <p:cNvSpPr txBox="1"/>
          <p:nvPr/>
        </p:nvSpPr>
        <p:spPr>
          <a:xfrm>
            <a:off x="171694" y="927633"/>
            <a:ext cx="988370" cy="288591"/>
          </a:xfrm>
          <a:prstGeom prst="rect">
            <a:avLst/>
          </a:prstGeom>
          <a:solidFill>
            <a:srgbClr val="FFCCFF"/>
          </a:solidFill>
        </p:spPr>
        <p:txBody>
          <a:bodyPr wrap="square" lIns="36000" tIns="72000" rIns="36000" bIns="36000" rtlCol="0" anchor="ctr">
            <a:spAutoFit/>
          </a:bodyPr>
          <a:lstStyle/>
          <a:p>
            <a:pPr algn="ctr">
              <a:lnSpc>
                <a:spcPts val="1400"/>
              </a:lnSpc>
            </a:pPr>
            <a:r>
              <a:rPr lang="fr-FR" sz="1200" dirty="0" smtClean="0"/>
              <a:t>Objectif n°1</a:t>
            </a:r>
            <a:endParaRPr lang="fr-FR" sz="1200" dirty="0"/>
          </a:p>
        </p:txBody>
      </p:sp>
      <p:sp>
        <p:nvSpPr>
          <p:cNvPr id="29" name="ZoneTexte 28"/>
          <p:cNvSpPr txBox="1"/>
          <p:nvPr/>
        </p:nvSpPr>
        <p:spPr>
          <a:xfrm>
            <a:off x="1831454" y="927633"/>
            <a:ext cx="988370" cy="288591"/>
          </a:xfrm>
          <a:prstGeom prst="rect">
            <a:avLst/>
          </a:prstGeom>
          <a:solidFill>
            <a:srgbClr val="FFCCFF"/>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Objectif n°2</a:t>
            </a:r>
            <a:endParaRPr lang="fr-FR" sz="1200" dirty="0">
              <a:latin typeface="+mn-lt"/>
            </a:endParaRPr>
          </a:p>
        </p:txBody>
      </p:sp>
      <p:sp>
        <p:nvSpPr>
          <p:cNvPr id="30" name="Rectangle à coins arrondis 29"/>
          <p:cNvSpPr/>
          <p:nvPr/>
        </p:nvSpPr>
        <p:spPr>
          <a:xfrm>
            <a:off x="1160064" y="6779810"/>
            <a:ext cx="970688" cy="716564"/>
          </a:xfrm>
          <a:prstGeom prst="wedgeRoundRectCallout">
            <a:avLst>
              <a:gd name="adj1" fmla="val -24686"/>
              <a:gd name="adj2" fmla="val -102765"/>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a:t>Dépositaire de la valeur métier</a:t>
            </a:r>
          </a:p>
        </p:txBody>
      </p:sp>
      <p:sp>
        <p:nvSpPr>
          <p:cNvPr id="31" name="Rectangle à coins arrondis 30"/>
          <p:cNvSpPr/>
          <p:nvPr/>
        </p:nvSpPr>
        <p:spPr>
          <a:xfrm>
            <a:off x="6440776" y="3664496"/>
            <a:ext cx="970688" cy="716564"/>
          </a:xfrm>
          <a:prstGeom prst="wedgeRoundRectCallout">
            <a:avLst>
              <a:gd name="adj1" fmla="val -41482"/>
              <a:gd name="adj2" fmla="val 84197"/>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de la valeur métier</a:t>
            </a:r>
            <a:endParaRPr lang="fr-FR" sz="1200" dirty="0">
              <a:solidFill>
                <a:schemeClr val="tx1"/>
              </a:solidFill>
            </a:endParaRPr>
          </a:p>
        </p:txBody>
      </p:sp>
      <p:sp>
        <p:nvSpPr>
          <p:cNvPr id="43" name="ZoneTexte 42"/>
          <p:cNvSpPr txBox="1"/>
          <p:nvPr/>
        </p:nvSpPr>
        <p:spPr>
          <a:xfrm>
            <a:off x="536344" y="586483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DICP</a:t>
            </a:r>
          </a:p>
          <a:p>
            <a:pPr algn="ctr">
              <a:lnSpc>
                <a:spcPts val="1400"/>
              </a:lnSpc>
            </a:pPr>
            <a:r>
              <a:rPr lang="fr-FR" sz="1200" dirty="0" smtClean="0"/>
              <a:t>Valeur métier</a:t>
            </a:r>
            <a:endParaRPr lang="fr-FR" sz="1200" dirty="0"/>
          </a:p>
        </p:txBody>
      </p:sp>
      <p:sp>
        <p:nvSpPr>
          <p:cNvPr id="44" name="ZoneTexte 43"/>
          <p:cNvSpPr txBox="1"/>
          <p:nvPr/>
        </p:nvSpPr>
        <p:spPr>
          <a:xfrm>
            <a:off x="5658783" y="469142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a:t>
            </a:r>
          </a:p>
          <a:p>
            <a:pPr algn="ctr">
              <a:lnSpc>
                <a:spcPts val="1400"/>
              </a:lnSpc>
            </a:pPr>
            <a:r>
              <a:rPr lang="fr-FR" sz="1200" dirty="0" smtClean="0"/>
              <a:t>Valeur métier</a:t>
            </a:r>
            <a:endParaRPr lang="fr-FR" sz="1200" dirty="0"/>
          </a:p>
        </p:txBody>
      </p:sp>
      <p:sp>
        <p:nvSpPr>
          <p:cNvPr id="45" name="ZoneTexte 44"/>
          <p:cNvSpPr txBox="1"/>
          <p:nvPr/>
        </p:nvSpPr>
        <p:spPr>
          <a:xfrm>
            <a:off x="3177950" y="469142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a:t>
            </a:r>
          </a:p>
          <a:p>
            <a:pPr algn="ctr">
              <a:lnSpc>
                <a:spcPts val="1400"/>
              </a:lnSpc>
            </a:pPr>
            <a:r>
              <a:rPr lang="fr-FR" sz="1200" dirty="0" smtClean="0"/>
              <a:t>Valeur métier</a:t>
            </a:r>
            <a:endParaRPr lang="fr-FR" sz="1200" dirty="0"/>
          </a:p>
        </p:txBody>
      </p:sp>
      <p:sp>
        <p:nvSpPr>
          <p:cNvPr id="46" name="ZoneTexte 45"/>
          <p:cNvSpPr txBox="1"/>
          <p:nvPr/>
        </p:nvSpPr>
        <p:spPr>
          <a:xfrm>
            <a:off x="7593128" y="5864834"/>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DICP</a:t>
            </a:r>
          </a:p>
          <a:p>
            <a:pPr algn="ctr">
              <a:lnSpc>
                <a:spcPts val="1400"/>
              </a:lnSpc>
            </a:pPr>
            <a:r>
              <a:rPr lang="fr-FR" sz="1200" dirty="0" smtClean="0"/>
              <a:t>Valeur métier</a:t>
            </a:r>
            <a:endParaRPr lang="fr-FR" sz="1200" dirty="0"/>
          </a:p>
        </p:txBody>
      </p:sp>
      <p:sp>
        <p:nvSpPr>
          <p:cNvPr id="32" name="ZoneTexte 31"/>
          <p:cNvSpPr txBox="1"/>
          <p:nvPr/>
        </p:nvSpPr>
        <p:spPr>
          <a:xfrm>
            <a:off x="5736704" y="9301648"/>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
        <p:nvSpPr>
          <p:cNvPr id="33" name="ZoneTexte 32"/>
          <p:cNvSpPr txBox="1"/>
          <p:nvPr/>
        </p:nvSpPr>
        <p:spPr>
          <a:xfrm>
            <a:off x="7881160" y="9281120"/>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Tree>
    <p:extLst>
      <p:ext uri="{BB962C8B-B14F-4D97-AF65-F5344CB8AC3E}">
        <p14:creationId xmlns:p14="http://schemas.microsoft.com/office/powerpoint/2010/main" val="1475526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7" name="Rectangle à coins arrondis 126"/>
          <p:cNvSpPr/>
          <p:nvPr/>
        </p:nvSpPr>
        <p:spPr>
          <a:xfrm>
            <a:off x="479788" y="2550892"/>
            <a:ext cx="970688" cy="716564"/>
          </a:xfrm>
          <a:prstGeom prst="wedgeRoundRectCallout">
            <a:avLst>
              <a:gd name="adj1" fmla="val -41482"/>
              <a:gd name="adj2" fmla="val 84197"/>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d’une valeur métier</a:t>
            </a:r>
            <a:endParaRPr lang="fr-FR" sz="1200" dirty="0">
              <a:solidFill>
                <a:schemeClr val="tx1"/>
              </a:solidFill>
            </a:endParaRPr>
          </a:p>
        </p:txBody>
      </p:sp>
      <p:sp>
        <p:nvSpPr>
          <p:cNvPr id="132" name="ZoneTexte 131"/>
          <p:cNvSpPr txBox="1"/>
          <p:nvPr/>
        </p:nvSpPr>
        <p:spPr>
          <a:xfrm>
            <a:off x="500252" y="987406"/>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n°1</a:t>
            </a:r>
            <a:endParaRPr lang="fr-FR" sz="1200" dirty="0">
              <a:latin typeface="+mn-lt"/>
            </a:endParaRPr>
          </a:p>
        </p:txBody>
      </p:sp>
      <p:sp>
        <p:nvSpPr>
          <p:cNvPr id="133" name="ZoneTexte 132"/>
          <p:cNvSpPr txBox="1"/>
          <p:nvPr/>
        </p:nvSpPr>
        <p:spPr>
          <a:xfrm>
            <a:off x="3440288" y="987406"/>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n°2</a:t>
            </a:r>
            <a:endParaRPr lang="fr-FR" sz="1200" dirty="0">
              <a:latin typeface="+mn-lt"/>
            </a:endParaRPr>
          </a:p>
        </p:txBody>
      </p:sp>
      <p:sp>
        <p:nvSpPr>
          <p:cNvPr id="177" name="ZoneTexte 176"/>
          <p:cNvSpPr txBox="1"/>
          <p:nvPr/>
        </p:nvSpPr>
        <p:spPr>
          <a:xfrm>
            <a:off x="6336471" y="11061677"/>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400" dirty="0" smtClean="0">
                <a:latin typeface="+mn-lt"/>
              </a:rPr>
              <a:t>Acronyme</a:t>
            </a:r>
            <a:endParaRPr lang="fr-FR" sz="1400" dirty="0">
              <a:latin typeface="+mn-lt"/>
            </a:endParaRPr>
          </a:p>
        </p:txBody>
      </p:sp>
      <p:sp>
        <p:nvSpPr>
          <p:cNvPr id="178" name="ZoneTexte 177"/>
          <p:cNvSpPr txBox="1"/>
          <p:nvPr/>
        </p:nvSpPr>
        <p:spPr>
          <a:xfrm>
            <a:off x="6805130" y="11660632"/>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400" dirty="0" smtClean="0">
                <a:latin typeface="+mn-lt"/>
              </a:rPr>
              <a:t>Acronyme</a:t>
            </a:r>
            <a:endParaRPr lang="fr-FR" sz="1400" dirty="0">
              <a:latin typeface="+mn-lt"/>
            </a:endParaRPr>
          </a:p>
        </p:txBody>
      </p:sp>
      <p:sp>
        <p:nvSpPr>
          <p:cNvPr id="179" name="ZoneTexte 178"/>
          <p:cNvSpPr txBox="1"/>
          <p:nvPr/>
        </p:nvSpPr>
        <p:spPr>
          <a:xfrm>
            <a:off x="7872051" y="11229504"/>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400" dirty="0" smtClean="0">
                <a:latin typeface="+mn-lt"/>
              </a:rPr>
              <a:t>Acronyme</a:t>
            </a:r>
            <a:endParaRPr lang="fr-FR" sz="1400" dirty="0">
              <a:latin typeface="+mn-lt"/>
            </a:endParaRPr>
          </a:p>
        </p:txBody>
      </p:sp>
      <p:sp>
        <p:nvSpPr>
          <p:cNvPr id="180" name="ZoneTexte 179"/>
          <p:cNvSpPr txBox="1"/>
          <p:nvPr/>
        </p:nvSpPr>
        <p:spPr>
          <a:xfrm>
            <a:off x="1211953" y="11057374"/>
            <a:ext cx="203981" cy="308802"/>
          </a:xfrm>
          <a:prstGeom prst="rect">
            <a:avLst/>
          </a:prstGeom>
          <a:noFill/>
        </p:spPr>
        <p:txBody>
          <a:bodyPr wrap="square" lIns="128016" tIns="64008" rIns="128016" bIns="64008" rtlCol="0">
            <a:spAutoFit/>
          </a:bodyPr>
          <a:lstStyle/>
          <a:p>
            <a:pPr algn="ctr">
              <a:lnSpc>
                <a:spcPts val="1400"/>
              </a:lnSpc>
            </a:pPr>
            <a:r>
              <a:rPr lang="en-GB" sz="1200" b="1" dirty="0" smtClean="0">
                <a:solidFill>
                  <a:srgbClr val="FF0000"/>
                </a:solidFill>
                <a:latin typeface="Freestyle Script" panose="030804020302050B0404" pitchFamily="66" charset="0"/>
                <a:sym typeface="Symbol"/>
              </a:rPr>
              <a:t></a:t>
            </a:r>
            <a:endParaRPr lang="en-GB" sz="1200" b="1" dirty="0">
              <a:solidFill>
                <a:srgbClr val="FF0000"/>
              </a:solidFill>
              <a:latin typeface="Freestyle Script" panose="030804020302050B0404" pitchFamily="66" charset="0"/>
            </a:endParaRPr>
          </a:p>
        </p:txBody>
      </p:sp>
      <p:sp>
        <p:nvSpPr>
          <p:cNvPr id="45" name="Parchemin vertical 44"/>
          <p:cNvSpPr/>
          <p:nvPr/>
        </p:nvSpPr>
        <p:spPr>
          <a:xfrm>
            <a:off x="2518538" y="11482406"/>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smtClean="0">
                <a:solidFill>
                  <a:schemeClr val="tx1"/>
                </a:solidFill>
              </a:rPr>
              <a:t>Norme</a:t>
            </a:r>
            <a:endParaRPr lang="fr-FR" sz="1400" dirty="0">
              <a:solidFill>
                <a:schemeClr val="tx1"/>
              </a:solidFill>
            </a:endParaRPr>
          </a:p>
        </p:txBody>
      </p:sp>
      <p:sp>
        <p:nvSpPr>
          <p:cNvPr id="46" name="Parchemin vertical 45"/>
          <p:cNvSpPr/>
          <p:nvPr/>
        </p:nvSpPr>
        <p:spPr>
          <a:xfrm>
            <a:off x="3934473" y="11348122"/>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400" dirty="0" smtClean="0">
                <a:solidFill>
                  <a:schemeClr val="tx1"/>
                </a:solidFill>
              </a:rPr>
              <a:t>Standard</a:t>
            </a:r>
            <a:endParaRPr lang="fr-FR" sz="1400" dirty="0">
              <a:solidFill>
                <a:schemeClr val="tx1"/>
              </a:solidFill>
            </a:endParaRPr>
          </a:p>
        </p:txBody>
      </p:sp>
      <p:sp>
        <p:nvSpPr>
          <p:cNvPr id="47" name="Rectangle à coins arrondis 46"/>
          <p:cNvSpPr/>
          <p:nvPr/>
        </p:nvSpPr>
        <p:spPr>
          <a:xfrm>
            <a:off x="5664696" y="3231902"/>
            <a:ext cx="970688" cy="716564"/>
          </a:xfrm>
          <a:prstGeom prst="wedgeRoundRectCallout">
            <a:avLst>
              <a:gd name="adj1" fmla="val -41482"/>
              <a:gd name="adj2" fmla="val 84197"/>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d’une valeur métier</a:t>
            </a:r>
            <a:endParaRPr lang="fr-FR" sz="1200" dirty="0">
              <a:solidFill>
                <a:schemeClr val="tx1"/>
              </a:solidFill>
            </a:endParaRPr>
          </a:p>
        </p:txBody>
      </p:sp>
      <p:sp>
        <p:nvSpPr>
          <p:cNvPr id="20" name="ZoneTexte 19"/>
          <p:cNvSpPr txBox="1"/>
          <p:nvPr/>
        </p:nvSpPr>
        <p:spPr>
          <a:xfrm>
            <a:off x="654666" y="8222282"/>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C/I/D</a:t>
            </a:r>
          </a:p>
          <a:p>
            <a:pPr algn="ctr">
              <a:lnSpc>
                <a:spcPts val="1400"/>
              </a:lnSpc>
            </a:pPr>
            <a:r>
              <a:rPr lang="fr-FR" sz="1200" dirty="0" smtClean="0"/>
              <a:t>Valeur métier</a:t>
            </a:r>
            <a:endParaRPr lang="fr-FR" sz="1200" dirty="0"/>
          </a:p>
        </p:txBody>
      </p:sp>
      <p:sp>
        <p:nvSpPr>
          <p:cNvPr id="21" name="ZoneTexte 20"/>
          <p:cNvSpPr txBox="1"/>
          <p:nvPr/>
        </p:nvSpPr>
        <p:spPr>
          <a:xfrm>
            <a:off x="5777105" y="7048872"/>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C/I/D</a:t>
            </a:r>
          </a:p>
          <a:p>
            <a:pPr algn="ctr">
              <a:lnSpc>
                <a:spcPts val="1400"/>
              </a:lnSpc>
            </a:pPr>
            <a:r>
              <a:rPr lang="fr-FR" sz="1200" dirty="0" smtClean="0"/>
              <a:t>Valeur métier</a:t>
            </a:r>
            <a:endParaRPr lang="fr-FR" sz="1200" dirty="0"/>
          </a:p>
        </p:txBody>
      </p:sp>
      <p:sp>
        <p:nvSpPr>
          <p:cNvPr id="22" name="ZoneTexte 21"/>
          <p:cNvSpPr txBox="1"/>
          <p:nvPr/>
        </p:nvSpPr>
        <p:spPr>
          <a:xfrm>
            <a:off x="3296272" y="7048872"/>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C/I/D</a:t>
            </a:r>
          </a:p>
          <a:p>
            <a:pPr algn="ctr">
              <a:lnSpc>
                <a:spcPts val="1400"/>
              </a:lnSpc>
            </a:pPr>
            <a:r>
              <a:rPr lang="fr-FR" sz="1200" dirty="0" smtClean="0"/>
              <a:t>Valeur métier</a:t>
            </a:r>
            <a:endParaRPr lang="fr-FR" sz="1200" dirty="0"/>
          </a:p>
        </p:txBody>
      </p:sp>
      <p:sp>
        <p:nvSpPr>
          <p:cNvPr id="23" name="ZoneTexte 22"/>
          <p:cNvSpPr txBox="1"/>
          <p:nvPr/>
        </p:nvSpPr>
        <p:spPr>
          <a:xfrm>
            <a:off x="7711450" y="8222282"/>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C/I/D</a:t>
            </a:r>
          </a:p>
          <a:p>
            <a:pPr algn="ctr">
              <a:lnSpc>
                <a:spcPts val="1400"/>
              </a:lnSpc>
            </a:pPr>
            <a:r>
              <a:rPr lang="fr-FR" sz="1200" dirty="0" smtClean="0"/>
              <a:t>Valeur métier</a:t>
            </a:r>
            <a:endParaRPr lang="fr-FR" sz="1200" dirty="0"/>
          </a:p>
        </p:txBody>
      </p:sp>
      <p:sp>
        <p:nvSpPr>
          <p:cNvPr id="16" name="Ellipse 15"/>
          <p:cNvSpPr/>
          <p:nvPr/>
        </p:nvSpPr>
        <p:spPr>
          <a:xfrm>
            <a:off x="5376664" y="2683051"/>
            <a:ext cx="2834528" cy="1790375"/>
          </a:xfrm>
          <a:prstGeom prst="ellipse">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tIns="0" bIns="2196000" rtlCol="0" anchor="t"/>
          <a:lstStyle/>
          <a:p>
            <a:pPr algn="ctr"/>
            <a:r>
              <a:rPr lang="fr-FR" sz="1200" dirty="0" smtClean="0">
                <a:solidFill>
                  <a:schemeClr val="tx2"/>
                </a:solidFill>
              </a:rPr>
              <a:t>Groupe de</a:t>
            </a:r>
            <a:br>
              <a:rPr lang="fr-FR" sz="1200" dirty="0" smtClean="0">
                <a:solidFill>
                  <a:schemeClr val="tx2"/>
                </a:solidFill>
              </a:rPr>
            </a:br>
            <a:r>
              <a:rPr lang="fr-FR" sz="1200" dirty="0" smtClean="0">
                <a:solidFill>
                  <a:schemeClr val="tx2"/>
                </a:solidFill>
              </a:rPr>
              <a:t>dépositaires</a:t>
            </a:r>
            <a:endParaRPr lang="fr-FR" sz="1200" dirty="0">
              <a:solidFill>
                <a:schemeClr val="tx2"/>
              </a:solidFill>
            </a:endParaRPr>
          </a:p>
        </p:txBody>
      </p:sp>
      <p:sp>
        <p:nvSpPr>
          <p:cNvPr id="17" name="Rectangle à coins arrondis 16"/>
          <p:cNvSpPr/>
          <p:nvPr/>
        </p:nvSpPr>
        <p:spPr>
          <a:xfrm>
            <a:off x="6991708" y="3219956"/>
            <a:ext cx="970688" cy="716564"/>
          </a:xfrm>
          <a:prstGeom prst="wedgeRoundRectCallout">
            <a:avLst>
              <a:gd name="adj1" fmla="val -41482"/>
              <a:gd name="adj2" fmla="val 84197"/>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d’une valeur métier</a:t>
            </a:r>
            <a:endParaRPr lang="fr-FR" sz="1200" dirty="0">
              <a:solidFill>
                <a:schemeClr val="tx1"/>
              </a:solidFill>
            </a:endParaRPr>
          </a:p>
        </p:txBody>
      </p:sp>
      <p:sp>
        <p:nvSpPr>
          <p:cNvPr id="18" name="Rectangle à coins arrondis 17"/>
          <p:cNvSpPr/>
          <p:nvPr/>
        </p:nvSpPr>
        <p:spPr>
          <a:xfrm>
            <a:off x="1807299" y="2909174"/>
            <a:ext cx="970688" cy="716564"/>
          </a:xfrm>
          <a:prstGeom prst="wedgeRoundRectCallout">
            <a:avLst>
              <a:gd name="adj1" fmla="val -41482"/>
              <a:gd name="adj2" fmla="val 84197"/>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d’une valeur métier</a:t>
            </a:r>
            <a:endParaRPr lang="fr-FR" sz="1200" dirty="0">
              <a:solidFill>
                <a:schemeClr val="tx1"/>
              </a:solidFill>
            </a:endParaRPr>
          </a:p>
        </p:txBody>
      </p:sp>
    </p:spTree>
    <p:extLst>
      <p:ext uri="{BB962C8B-B14F-4D97-AF65-F5344CB8AC3E}">
        <p14:creationId xmlns:p14="http://schemas.microsoft.com/office/powerpoint/2010/main" val="2460205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ZoneTexte 1"/>
          <p:cNvSpPr txBox="1"/>
          <p:nvPr/>
        </p:nvSpPr>
        <p:spPr>
          <a:xfrm>
            <a:off x="8619985" y="902111"/>
            <a:ext cx="973153" cy="308802"/>
          </a:xfrm>
          <a:prstGeom prst="rect">
            <a:avLst/>
          </a:prstGeom>
          <a:noFill/>
        </p:spPr>
        <p:txBody>
          <a:bodyPr wrap="square" lIns="36000" tIns="64008" rIns="36000" bIns="64008" rtlCol="0">
            <a:spAutoFit/>
          </a:bodyPr>
          <a:lstStyle/>
          <a:p>
            <a:pPr algn="r">
              <a:lnSpc>
                <a:spcPts val="1400"/>
              </a:lnSpc>
            </a:pPr>
            <a:r>
              <a:rPr lang="fr-FR" sz="1200" dirty="0" smtClean="0"/>
              <a:t>… années</a:t>
            </a:r>
            <a:endParaRPr lang="fr-FR" sz="1200" dirty="0"/>
          </a:p>
        </p:txBody>
      </p:sp>
      <p:sp>
        <p:nvSpPr>
          <p:cNvPr id="3" name="ZoneTexte 2"/>
          <p:cNvSpPr txBox="1"/>
          <p:nvPr/>
        </p:nvSpPr>
        <p:spPr>
          <a:xfrm>
            <a:off x="8729568" y="1366058"/>
            <a:ext cx="846678" cy="308802"/>
          </a:xfrm>
          <a:prstGeom prst="rect">
            <a:avLst/>
          </a:prstGeom>
          <a:noFill/>
        </p:spPr>
        <p:txBody>
          <a:bodyPr wrap="square" lIns="36000" tIns="64008" rIns="36000" bIns="64008" rtlCol="0">
            <a:spAutoFit/>
          </a:bodyPr>
          <a:lstStyle/>
          <a:p>
            <a:pPr algn="r">
              <a:lnSpc>
                <a:spcPts val="1400"/>
              </a:lnSpc>
            </a:pPr>
            <a:r>
              <a:rPr lang="fr-FR" sz="1200" dirty="0" smtClean="0"/>
              <a:t>… mois</a:t>
            </a:r>
            <a:endParaRPr lang="fr-FR" sz="1200" dirty="0"/>
          </a:p>
        </p:txBody>
      </p:sp>
      <p:sp>
        <p:nvSpPr>
          <p:cNvPr id="4" name="Parchemin vertical 3"/>
          <p:cNvSpPr/>
          <p:nvPr/>
        </p:nvSpPr>
        <p:spPr>
          <a:xfrm>
            <a:off x="2341014" y="11441360"/>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dirty="0" smtClean="0">
                <a:solidFill>
                  <a:schemeClr val="tx1"/>
                </a:solidFill>
              </a:rPr>
              <a:t>Norme</a:t>
            </a:r>
            <a:endParaRPr lang="fr-FR" sz="1200" dirty="0">
              <a:solidFill>
                <a:schemeClr val="tx1"/>
              </a:solidFill>
            </a:endParaRPr>
          </a:p>
        </p:txBody>
      </p:sp>
      <p:sp>
        <p:nvSpPr>
          <p:cNvPr id="5" name="Parchemin vertical 4"/>
          <p:cNvSpPr/>
          <p:nvPr/>
        </p:nvSpPr>
        <p:spPr>
          <a:xfrm>
            <a:off x="3914292" y="11153328"/>
            <a:ext cx="1080120" cy="792088"/>
          </a:xfrm>
          <a:prstGeom prst="verticalScroll">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dirty="0" smtClean="0">
                <a:solidFill>
                  <a:schemeClr val="tx1"/>
                </a:solidFill>
              </a:rPr>
              <a:t>Standard</a:t>
            </a:r>
            <a:endParaRPr lang="fr-FR" sz="1200" dirty="0">
              <a:solidFill>
                <a:schemeClr val="tx1"/>
              </a:solidFill>
            </a:endParaRPr>
          </a:p>
        </p:txBody>
      </p:sp>
      <p:sp>
        <p:nvSpPr>
          <p:cNvPr id="6" name="ZoneTexte 5"/>
          <p:cNvSpPr txBox="1"/>
          <p:nvPr/>
        </p:nvSpPr>
        <p:spPr>
          <a:xfrm>
            <a:off x="6012910" y="12075029"/>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
        <p:nvSpPr>
          <p:cNvPr id="7" name="ZoneTexte 6"/>
          <p:cNvSpPr txBox="1"/>
          <p:nvPr/>
        </p:nvSpPr>
        <p:spPr>
          <a:xfrm>
            <a:off x="1068227" y="11056313"/>
            <a:ext cx="203981" cy="308802"/>
          </a:xfrm>
          <a:prstGeom prst="rect">
            <a:avLst/>
          </a:prstGeom>
          <a:noFill/>
        </p:spPr>
        <p:txBody>
          <a:bodyPr wrap="square" lIns="128016" tIns="64008" rIns="128016" bIns="64008" rtlCol="0">
            <a:spAutoFit/>
          </a:bodyPr>
          <a:lstStyle/>
          <a:p>
            <a:pPr algn="ctr">
              <a:lnSpc>
                <a:spcPts val="1400"/>
              </a:lnSpc>
            </a:pPr>
            <a:r>
              <a:rPr lang="fr-FR" sz="1200" b="1" dirty="0" smtClean="0">
                <a:solidFill>
                  <a:srgbClr val="FF0000"/>
                </a:solidFill>
                <a:sym typeface="Symbol"/>
              </a:rPr>
              <a:t></a:t>
            </a:r>
            <a:endParaRPr lang="fr-FR" sz="1200" b="1" dirty="0">
              <a:solidFill>
                <a:srgbClr val="FF0000"/>
              </a:solidFill>
            </a:endParaRPr>
          </a:p>
        </p:txBody>
      </p:sp>
      <p:sp>
        <p:nvSpPr>
          <p:cNvPr id="8" name="ZoneTexte 7"/>
          <p:cNvSpPr txBox="1"/>
          <p:nvPr/>
        </p:nvSpPr>
        <p:spPr>
          <a:xfrm>
            <a:off x="3354821" y="927633"/>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n°1</a:t>
            </a:r>
            <a:endParaRPr lang="fr-FR" sz="1200" dirty="0">
              <a:latin typeface="+mn-lt"/>
            </a:endParaRPr>
          </a:p>
        </p:txBody>
      </p:sp>
      <p:sp>
        <p:nvSpPr>
          <p:cNvPr id="9" name="ZoneTexte 8"/>
          <p:cNvSpPr txBox="1"/>
          <p:nvPr/>
        </p:nvSpPr>
        <p:spPr>
          <a:xfrm>
            <a:off x="5452406" y="927633"/>
            <a:ext cx="988370" cy="288591"/>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Mission n°2</a:t>
            </a:r>
            <a:endParaRPr lang="fr-FR" sz="1200" dirty="0">
              <a:latin typeface="+mn-lt"/>
            </a:endParaRPr>
          </a:p>
        </p:txBody>
      </p:sp>
      <p:sp>
        <p:nvSpPr>
          <p:cNvPr id="10" name="ZoneTexte 9"/>
          <p:cNvSpPr txBox="1"/>
          <p:nvPr/>
        </p:nvSpPr>
        <p:spPr>
          <a:xfrm>
            <a:off x="171694" y="927633"/>
            <a:ext cx="988370" cy="288591"/>
          </a:xfrm>
          <a:prstGeom prst="rect">
            <a:avLst/>
          </a:prstGeom>
          <a:solidFill>
            <a:srgbClr val="FFCCFF"/>
          </a:solidFill>
        </p:spPr>
        <p:txBody>
          <a:bodyPr wrap="square" lIns="36000" tIns="72000" rIns="36000" bIns="36000" rtlCol="0" anchor="ctr">
            <a:spAutoFit/>
          </a:bodyPr>
          <a:lstStyle/>
          <a:p>
            <a:pPr algn="ctr">
              <a:lnSpc>
                <a:spcPts val="1400"/>
              </a:lnSpc>
            </a:pPr>
            <a:r>
              <a:rPr lang="fr-FR" sz="1200" dirty="0" smtClean="0"/>
              <a:t>Objectif n°1</a:t>
            </a:r>
            <a:endParaRPr lang="fr-FR" sz="1200" dirty="0"/>
          </a:p>
        </p:txBody>
      </p:sp>
      <p:sp>
        <p:nvSpPr>
          <p:cNvPr id="11" name="ZoneTexte 10"/>
          <p:cNvSpPr txBox="1"/>
          <p:nvPr/>
        </p:nvSpPr>
        <p:spPr>
          <a:xfrm>
            <a:off x="1831454" y="927633"/>
            <a:ext cx="988370" cy="288591"/>
          </a:xfrm>
          <a:prstGeom prst="rect">
            <a:avLst/>
          </a:prstGeom>
          <a:solidFill>
            <a:srgbClr val="FFCCFF"/>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Objectif n°2</a:t>
            </a:r>
            <a:endParaRPr lang="fr-FR" sz="1200" dirty="0">
              <a:latin typeface="+mn-lt"/>
            </a:endParaRPr>
          </a:p>
        </p:txBody>
      </p:sp>
      <p:sp>
        <p:nvSpPr>
          <p:cNvPr id="12" name="Rectangle à coins arrondis 11"/>
          <p:cNvSpPr/>
          <p:nvPr/>
        </p:nvSpPr>
        <p:spPr>
          <a:xfrm>
            <a:off x="676076" y="5320680"/>
            <a:ext cx="1192264" cy="517928"/>
          </a:xfrm>
          <a:prstGeom prst="wedgeRoundRectCallout">
            <a:avLst>
              <a:gd name="adj1" fmla="val -24686"/>
              <a:gd name="adj2" fmla="val -102765"/>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a:t>Dépositaire de la valeur métier</a:t>
            </a:r>
          </a:p>
        </p:txBody>
      </p:sp>
      <p:sp>
        <p:nvSpPr>
          <p:cNvPr id="13" name="Rectangle à coins arrondis 12"/>
          <p:cNvSpPr/>
          <p:nvPr/>
        </p:nvSpPr>
        <p:spPr>
          <a:xfrm>
            <a:off x="6279109" y="2587386"/>
            <a:ext cx="1185787" cy="517928"/>
          </a:xfrm>
          <a:prstGeom prst="wedgeRoundRectCallout">
            <a:avLst>
              <a:gd name="adj1" fmla="val -41482"/>
              <a:gd name="adj2" fmla="val 84197"/>
              <a:gd name="adj3" fmla="val 16667"/>
            </a:avLst>
          </a:prstGeom>
          <a:solidFill>
            <a:srgbClr val="FFFFCC"/>
          </a:solidFill>
          <a:ln>
            <a:solidFill>
              <a:schemeClr val="tx1"/>
            </a:solidFill>
          </a:ln>
        </p:spPr>
        <p:txBody>
          <a:bodyPr wrap="square" lIns="36000" tIns="72000" rIns="36000" bIns="36000" rtlCol="0" anchor="ctr">
            <a:spAutoFit/>
          </a:bodyPr>
          <a:lstStyle/>
          <a:p>
            <a:pPr algn="ctr">
              <a:lnSpc>
                <a:spcPts val="1400"/>
              </a:lnSpc>
            </a:pPr>
            <a:r>
              <a:rPr lang="fr-FR" sz="1200" dirty="0" smtClean="0">
                <a:solidFill>
                  <a:schemeClr val="tx1"/>
                </a:solidFill>
              </a:rPr>
              <a:t>Dépositaire de la valeur métier</a:t>
            </a:r>
            <a:endParaRPr lang="fr-FR" sz="1200" dirty="0">
              <a:solidFill>
                <a:schemeClr val="tx1"/>
              </a:solidFill>
            </a:endParaRPr>
          </a:p>
        </p:txBody>
      </p:sp>
      <p:sp>
        <p:nvSpPr>
          <p:cNvPr id="14" name="ZoneTexte 13"/>
          <p:cNvSpPr txBox="1"/>
          <p:nvPr/>
        </p:nvSpPr>
        <p:spPr>
          <a:xfrm>
            <a:off x="536344" y="455323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DICP</a:t>
            </a:r>
          </a:p>
          <a:p>
            <a:pPr algn="ctr">
              <a:lnSpc>
                <a:spcPts val="1400"/>
              </a:lnSpc>
            </a:pPr>
            <a:r>
              <a:rPr lang="fr-FR" sz="1200" dirty="0" smtClean="0"/>
              <a:t>Valeur métier</a:t>
            </a:r>
            <a:endParaRPr lang="fr-FR" sz="1200" dirty="0"/>
          </a:p>
        </p:txBody>
      </p:sp>
      <p:sp>
        <p:nvSpPr>
          <p:cNvPr id="15" name="ZoneTexte 14"/>
          <p:cNvSpPr txBox="1"/>
          <p:nvPr/>
        </p:nvSpPr>
        <p:spPr>
          <a:xfrm>
            <a:off x="5658783" y="337982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a:t>
            </a:r>
          </a:p>
          <a:p>
            <a:pPr algn="ctr">
              <a:lnSpc>
                <a:spcPts val="1400"/>
              </a:lnSpc>
            </a:pPr>
            <a:r>
              <a:rPr lang="fr-FR" sz="1200" dirty="0" smtClean="0"/>
              <a:t>Valeur métier</a:t>
            </a:r>
            <a:endParaRPr lang="fr-FR" sz="1200" dirty="0"/>
          </a:p>
        </p:txBody>
      </p:sp>
      <p:sp>
        <p:nvSpPr>
          <p:cNvPr id="16" name="ZoneTexte 15"/>
          <p:cNvSpPr txBox="1"/>
          <p:nvPr/>
        </p:nvSpPr>
        <p:spPr>
          <a:xfrm>
            <a:off x="3177950" y="337982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a:t>
            </a:r>
          </a:p>
          <a:p>
            <a:pPr algn="ctr">
              <a:lnSpc>
                <a:spcPts val="1400"/>
              </a:lnSpc>
            </a:pPr>
            <a:r>
              <a:rPr lang="fr-FR" sz="1200" dirty="0" smtClean="0"/>
              <a:t>Valeur métier</a:t>
            </a:r>
            <a:endParaRPr lang="fr-FR" sz="1200" dirty="0"/>
          </a:p>
        </p:txBody>
      </p:sp>
      <p:sp>
        <p:nvSpPr>
          <p:cNvPr id="17" name="ZoneTexte 16"/>
          <p:cNvSpPr txBox="1"/>
          <p:nvPr/>
        </p:nvSpPr>
        <p:spPr>
          <a:xfrm>
            <a:off x="7593128" y="455323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i="1" dirty="0" smtClean="0"/>
              <a:t>DICP</a:t>
            </a:r>
          </a:p>
          <a:p>
            <a:pPr algn="ctr">
              <a:lnSpc>
                <a:spcPts val="1400"/>
              </a:lnSpc>
            </a:pPr>
            <a:r>
              <a:rPr lang="fr-FR" sz="1200" dirty="0" smtClean="0"/>
              <a:t>Valeur métier</a:t>
            </a:r>
            <a:endParaRPr lang="fr-FR" sz="1200" dirty="0"/>
          </a:p>
        </p:txBody>
      </p:sp>
      <p:sp>
        <p:nvSpPr>
          <p:cNvPr id="18" name="ZoneTexte 17"/>
          <p:cNvSpPr txBox="1"/>
          <p:nvPr/>
        </p:nvSpPr>
        <p:spPr>
          <a:xfrm>
            <a:off x="5946815" y="11297064"/>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
        <p:nvSpPr>
          <p:cNvPr id="19" name="ZoneTexte 18"/>
          <p:cNvSpPr txBox="1"/>
          <p:nvPr/>
        </p:nvSpPr>
        <p:spPr>
          <a:xfrm>
            <a:off x="8091271" y="11276536"/>
            <a:ext cx="988370" cy="288591"/>
          </a:xfrm>
          <a:prstGeom prst="rect">
            <a:avLst/>
          </a:prstGeom>
          <a:solidFill>
            <a:schemeClr val="bg1"/>
          </a:solidFill>
          <a:ln>
            <a:solidFill>
              <a:schemeClr val="tx1"/>
            </a:solidFill>
          </a:ln>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pPr algn="l"/>
            <a:r>
              <a:rPr lang="fr-FR" sz="1200" dirty="0" smtClean="0">
                <a:latin typeface="+mn-lt"/>
              </a:rPr>
              <a:t>A(</a:t>
            </a:r>
            <a:r>
              <a:rPr lang="fr-FR" sz="1200" dirty="0" err="1" smtClean="0">
                <a:latin typeface="+mn-lt"/>
              </a:rPr>
              <a:t>cronyme</a:t>
            </a:r>
            <a:r>
              <a:rPr lang="fr-FR" sz="1200" dirty="0" smtClean="0">
                <a:latin typeface="+mn-lt"/>
              </a:rPr>
              <a:t>)</a:t>
            </a:r>
            <a:endParaRPr lang="fr-FR" sz="1200" dirty="0">
              <a:latin typeface="+mn-lt"/>
            </a:endParaRPr>
          </a:p>
        </p:txBody>
      </p:sp>
      <p:sp>
        <p:nvSpPr>
          <p:cNvPr id="20" name="ZoneTexte 19"/>
          <p:cNvSpPr txBox="1"/>
          <p:nvPr/>
        </p:nvSpPr>
        <p:spPr>
          <a:xfrm>
            <a:off x="188103" y="7394052"/>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1" name="ZoneTexte 20"/>
          <p:cNvSpPr txBox="1"/>
          <p:nvPr/>
        </p:nvSpPr>
        <p:spPr>
          <a:xfrm>
            <a:off x="313098" y="661709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22" name="ZoneTexte 21"/>
          <p:cNvSpPr txBox="1"/>
          <p:nvPr/>
        </p:nvSpPr>
        <p:spPr>
          <a:xfrm>
            <a:off x="188103" y="10018379"/>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3" name="ZoneTexte 22"/>
          <p:cNvSpPr txBox="1"/>
          <p:nvPr/>
        </p:nvSpPr>
        <p:spPr>
          <a:xfrm>
            <a:off x="188103" y="8706215"/>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4" name="ZoneTexte 23"/>
          <p:cNvSpPr txBox="1"/>
          <p:nvPr/>
        </p:nvSpPr>
        <p:spPr>
          <a:xfrm>
            <a:off x="4163952" y="7394052"/>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5" name="ZoneTexte 24"/>
          <p:cNvSpPr txBox="1"/>
          <p:nvPr/>
        </p:nvSpPr>
        <p:spPr>
          <a:xfrm>
            <a:off x="4288947" y="661709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26" name="ZoneTexte 25"/>
          <p:cNvSpPr txBox="1"/>
          <p:nvPr/>
        </p:nvSpPr>
        <p:spPr>
          <a:xfrm>
            <a:off x="4077015" y="10018379"/>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7" name="ZoneTexte 26"/>
          <p:cNvSpPr txBox="1"/>
          <p:nvPr/>
        </p:nvSpPr>
        <p:spPr>
          <a:xfrm>
            <a:off x="4104074" y="8706215"/>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8" name="ZoneTexte 27"/>
          <p:cNvSpPr txBox="1"/>
          <p:nvPr/>
        </p:nvSpPr>
        <p:spPr>
          <a:xfrm>
            <a:off x="2187559" y="7401395"/>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9" name="ZoneTexte 28"/>
          <p:cNvSpPr txBox="1"/>
          <p:nvPr/>
        </p:nvSpPr>
        <p:spPr>
          <a:xfrm>
            <a:off x="2312554" y="661709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30" name="ZoneTexte 29"/>
          <p:cNvSpPr txBox="1"/>
          <p:nvPr/>
        </p:nvSpPr>
        <p:spPr>
          <a:xfrm>
            <a:off x="2100622" y="10025722"/>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1" name="ZoneTexte 30"/>
          <p:cNvSpPr txBox="1"/>
          <p:nvPr/>
        </p:nvSpPr>
        <p:spPr>
          <a:xfrm>
            <a:off x="2127681" y="8713558"/>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2" name="ZoneTexte 31"/>
          <p:cNvSpPr txBox="1"/>
          <p:nvPr/>
        </p:nvSpPr>
        <p:spPr>
          <a:xfrm>
            <a:off x="7931865" y="7408738"/>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3" name="ZoneTexte 32"/>
          <p:cNvSpPr txBox="1"/>
          <p:nvPr/>
        </p:nvSpPr>
        <p:spPr>
          <a:xfrm>
            <a:off x="8056860" y="661709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34" name="ZoneTexte 33"/>
          <p:cNvSpPr txBox="1"/>
          <p:nvPr/>
        </p:nvSpPr>
        <p:spPr>
          <a:xfrm>
            <a:off x="7844928" y="10033065"/>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5" name="ZoneTexte 34"/>
          <p:cNvSpPr txBox="1"/>
          <p:nvPr/>
        </p:nvSpPr>
        <p:spPr>
          <a:xfrm>
            <a:off x="7871987" y="8720901"/>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6" name="ZoneTexte 35"/>
          <p:cNvSpPr txBox="1"/>
          <p:nvPr/>
        </p:nvSpPr>
        <p:spPr>
          <a:xfrm>
            <a:off x="5955472" y="7416081"/>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7" name="ZoneTexte 36"/>
          <p:cNvSpPr txBox="1"/>
          <p:nvPr/>
        </p:nvSpPr>
        <p:spPr>
          <a:xfrm>
            <a:off x="6080467" y="6617096"/>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38" name="ZoneTexte 37"/>
          <p:cNvSpPr txBox="1"/>
          <p:nvPr/>
        </p:nvSpPr>
        <p:spPr>
          <a:xfrm>
            <a:off x="5868535" y="10040408"/>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9" name="ZoneTexte 38"/>
          <p:cNvSpPr txBox="1"/>
          <p:nvPr/>
        </p:nvSpPr>
        <p:spPr>
          <a:xfrm>
            <a:off x="5895594" y="8728244"/>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Tree>
    <p:extLst>
      <p:ext uri="{BB962C8B-B14F-4D97-AF65-F5344CB8AC3E}">
        <p14:creationId xmlns:p14="http://schemas.microsoft.com/office/powerpoint/2010/main" val="358953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ZoneTexte 133"/>
          <p:cNvSpPr txBox="1"/>
          <p:nvPr/>
        </p:nvSpPr>
        <p:spPr>
          <a:xfrm>
            <a:off x="9081360" y="24026"/>
            <a:ext cx="397866" cy="276999"/>
          </a:xfrm>
          <a:prstGeom prst="rect">
            <a:avLst/>
          </a:prstGeom>
          <a:noFill/>
        </p:spPr>
        <p:txBody>
          <a:bodyPr wrap="none" rtlCol="0">
            <a:spAutoFit/>
          </a:bodyPr>
          <a:lstStyle/>
          <a:p>
            <a:pPr algn="ctr"/>
            <a:r>
              <a:rPr lang="en-GB" sz="1200" dirty="0" smtClean="0">
                <a:solidFill>
                  <a:schemeClr val="lt1"/>
                </a:solidFill>
                <a:latin typeface="Arial" panose="020B0604020202020204" pitchFamily="34" charset="0"/>
                <a:cs typeface="Arial" panose="020B0604020202020204" pitchFamily="34" charset="0"/>
              </a:rPr>
              <a:t>2/3</a:t>
            </a:r>
            <a:endParaRPr lang="en-GB" sz="1200" dirty="0">
              <a:solidFill>
                <a:schemeClr val="lt1"/>
              </a:solidFill>
              <a:latin typeface="Arial" panose="020B0604020202020204" pitchFamily="34" charset="0"/>
              <a:cs typeface="Arial" panose="020B0604020202020204" pitchFamily="34" charset="0"/>
            </a:endParaRPr>
          </a:p>
        </p:txBody>
      </p:sp>
      <p:sp>
        <p:nvSpPr>
          <p:cNvPr id="226" name="ZoneTexte 225"/>
          <p:cNvSpPr txBox="1"/>
          <p:nvPr/>
        </p:nvSpPr>
        <p:spPr>
          <a:xfrm>
            <a:off x="120080" y="2042703"/>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308" name="ZoneTexte 307"/>
          <p:cNvSpPr txBox="1"/>
          <p:nvPr/>
        </p:nvSpPr>
        <p:spPr>
          <a:xfrm>
            <a:off x="120080" y="3678249"/>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1200"/>
            </a:lvl1pPr>
          </a:lstStyle>
          <a:p>
            <a:r>
              <a:rPr lang="fr-FR" dirty="0" smtClean="0"/>
              <a:t>Impact</a:t>
            </a:r>
            <a:endParaRPr lang="fr-FR" dirty="0"/>
          </a:p>
        </p:txBody>
      </p:sp>
      <p:sp>
        <p:nvSpPr>
          <p:cNvPr id="94" name="ZoneTexte 93"/>
          <p:cNvSpPr txBox="1"/>
          <p:nvPr/>
        </p:nvSpPr>
        <p:spPr>
          <a:xfrm>
            <a:off x="120080" y="5320121"/>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1200"/>
            </a:lvl1pPr>
          </a:lstStyle>
          <a:p>
            <a:r>
              <a:rPr lang="fr-FR" dirty="0" smtClean="0"/>
              <a:t>Impact</a:t>
            </a:r>
            <a:endParaRPr lang="fr-FR" dirty="0"/>
          </a:p>
        </p:txBody>
      </p:sp>
      <p:sp>
        <p:nvSpPr>
          <p:cNvPr id="22" name="ZoneTexte 21"/>
          <p:cNvSpPr txBox="1"/>
          <p:nvPr/>
        </p:nvSpPr>
        <p:spPr>
          <a:xfrm>
            <a:off x="2064296" y="2346201"/>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23" name="ZoneTexte 22"/>
          <p:cNvSpPr txBox="1"/>
          <p:nvPr/>
        </p:nvSpPr>
        <p:spPr>
          <a:xfrm>
            <a:off x="2064296" y="3981747"/>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1200"/>
            </a:lvl1pPr>
          </a:lstStyle>
          <a:p>
            <a:r>
              <a:rPr lang="fr-FR" dirty="0" smtClean="0"/>
              <a:t>Impact</a:t>
            </a:r>
            <a:endParaRPr lang="fr-FR" dirty="0"/>
          </a:p>
        </p:txBody>
      </p:sp>
      <p:sp>
        <p:nvSpPr>
          <p:cNvPr id="24" name="ZoneTexte 23"/>
          <p:cNvSpPr txBox="1"/>
          <p:nvPr/>
        </p:nvSpPr>
        <p:spPr>
          <a:xfrm>
            <a:off x="2064296" y="5623619"/>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1200"/>
            </a:lvl1pPr>
          </a:lstStyle>
          <a:p>
            <a:r>
              <a:rPr lang="fr-FR" dirty="0" smtClean="0"/>
              <a:t>Impact</a:t>
            </a:r>
            <a:endParaRPr lang="fr-FR" dirty="0"/>
          </a:p>
        </p:txBody>
      </p:sp>
      <p:sp>
        <p:nvSpPr>
          <p:cNvPr id="11" name="ZoneTexte 10"/>
          <p:cNvSpPr txBox="1"/>
          <p:nvPr/>
        </p:nvSpPr>
        <p:spPr>
          <a:xfrm>
            <a:off x="245075" y="1150175"/>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12" name="ZoneTexte 11"/>
          <p:cNvSpPr txBox="1"/>
          <p:nvPr/>
        </p:nvSpPr>
        <p:spPr>
          <a:xfrm>
            <a:off x="2290789" y="1141235"/>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13" name="ZoneTexte 12"/>
          <p:cNvSpPr txBox="1"/>
          <p:nvPr/>
        </p:nvSpPr>
        <p:spPr>
          <a:xfrm>
            <a:off x="128652" y="8158019"/>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14" name="ZoneTexte 13"/>
          <p:cNvSpPr txBox="1"/>
          <p:nvPr/>
        </p:nvSpPr>
        <p:spPr>
          <a:xfrm>
            <a:off x="2072868" y="8461517"/>
            <a:ext cx="1526392" cy="288591"/>
          </a:xfrm>
          <a:prstGeom prst="rect">
            <a:avLst/>
          </a:prstGeom>
          <a:solidFill>
            <a:schemeClr val="accent6"/>
          </a:solidFill>
        </p:spPr>
        <p:txBody>
          <a:bodyPr wrap="square" lIns="0" tIns="72000" rIns="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Impact</a:t>
            </a:r>
            <a:endParaRPr lang="fr-FR" sz="1200" dirty="0">
              <a:latin typeface="+mn-lt"/>
            </a:endParaRPr>
          </a:p>
        </p:txBody>
      </p:sp>
      <p:sp>
        <p:nvSpPr>
          <p:cNvPr id="15" name="ZoneTexte 14"/>
          <p:cNvSpPr txBox="1"/>
          <p:nvPr/>
        </p:nvSpPr>
        <p:spPr>
          <a:xfrm>
            <a:off x="253647" y="7265491"/>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
        <p:nvSpPr>
          <p:cNvPr id="16" name="ZoneTexte 15"/>
          <p:cNvSpPr txBox="1"/>
          <p:nvPr/>
        </p:nvSpPr>
        <p:spPr>
          <a:xfrm>
            <a:off x="2299361" y="7256551"/>
            <a:ext cx="1276402" cy="431776"/>
          </a:xfrm>
          <a:prstGeom prst="rect">
            <a:avLst/>
          </a:prstGeom>
          <a:solidFill>
            <a:schemeClr val="accent4">
              <a:lumMod val="60000"/>
              <a:lumOff val="40000"/>
            </a:schemeClr>
          </a:solidFill>
        </p:spPr>
        <p:txBody>
          <a:bodyPr wrap="square" lIns="36000" tIns="36000" rIns="36000" bIns="36000" rtlCol="0" anchor="ctr">
            <a:spAutoFit/>
          </a:bodyPr>
          <a:lstStyle/>
          <a:p>
            <a:pPr algn="r">
              <a:lnSpc>
                <a:spcPts val="1400"/>
              </a:lnSpc>
            </a:pPr>
            <a:r>
              <a:rPr lang="fr-FR" sz="1000" b="1" dirty="0">
                <a:cs typeface="Aharoni" panose="02010803020104030203" pitchFamily="2" charset="-79"/>
                <a:sym typeface="Symbol"/>
              </a:rPr>
              <a:t> </a:t>
            </a:r>
            <a:r>
              <a:rPr lang="fr-FR" sz="1000" b="1" i="1" dirty="0" smtClean="0"/>
              <a:t>C/I/D</a:t>
            </a:r>
          </a:p>
          <a:p>
            <a:pPr algn="ctr">
              <a:lnSpc>
                <a:spcPts val="1400"/>
              </a:lnSpc>
            </a:pPr>
            <a:r>
              <a:rPr lang="fr-FR" sz="1200" dirty="0" smtClean="0"/>
              <a:t>Valeur métier</a:t>
            </a:r>
            <a:endParaRPr lang="fr-FR" sz="1200" dirty="0"/>
          </a:p>
        </p:txBody>
      </p:sp>
    </p:spTree>
    <p:extLst>
      <p:ext uri="{BB962C8B-B14F-4D97-AF65-F5344CB8AC3E}">
        <p14:creationId xmlns:p14="http://schemas.microsoft.com/office/powerpoint/2010/main" val="4079959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ZoneTexte 49"/>
          <p:cNvSpPr txBox="1"/>
          <p:nvPr/>
        </p:nvSpPr>
        <p:spPr>
          <a:xfrm>
            <a:off x="9010026" y="24026"/>
            <a:ext cx="540534" cy="400110"/>
          </a:xfrm>
          <a:prstGeom prst="rect">
            <a:avLst/>
          </a:prstGeom>
          <a:noFill/>
        </p:spPr>
        <p:txBody>
          <a:bodyPr wrap="none" rtlCol="0">
            <a:spAutoFit/>
          </a:bodyPr>
          <a:lstStyle/>
          <a:p>
            <a:pPr algn="ctr"/>
            <a:r>
              <a:rPr lang="fr-FR" sz="2000" dirty="0" smtClean="0">
                <a:solidFill>
                  <a:schemeClr val="lt1"/>
                </a:solidFill>
                <a:latin typeface="Arial" panose="020B0604020202020204" pitchFamily="34" charset="0"/>
                <a:cs typeface="Arial" panose="020B0604020202020204" pitchFamily="34" charset="0"/>
              </a:rPr>
              <a:t>3/3</a:t>
            </a:r>
            <a:endParaRPr lang="fr-FR" sz="2000" dirty="0">
              <a:solidFill>
                <a:schemeClr val="lt1"/>
              </a:solidFill>
              <a:latin typeface="Arial" panose="020B0604020202020204" pitchFamily="34" charset="0"/>
              <a:cs typeface="Arial" panose="020B0604020202020204" pitchFamily="34" charset="0"/>
            </a:endParaRPr>
          </a:p>
        </p:txBody>
      </p:sp>
      <p:sp>
        <p:nvSpPr>
          <p:cNvPr id="65" name="ZoneTexte 64"/>
          <p:cNvSpPr txBox="1"/>
          <p:nvPr/>
        </p:nvSpPr>
        <p:spPr>
          <a:xfrm>
            <a:off x="1529524" y="1346863"/>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humain</a:t>
            </a:r>
          </a:p>
        </p:txBody>
      </p:sp>
      <p:sp>
        <p:nvSpPr>
          <p:cNvPr id="67" name="ZoneTexte 66"/>
          <p:cNvSpPr txBox="1"/>
          <p:nvPr/>
        </p:nvSpPr>
        <p:spPr>
          <a:xfrm>
            <a:off x="6393135" y="1620939"/>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humain</a:t>
            </a:r>
          </a:p>
        </p:txBody>
      </p:sp>
      <p:sp>
        <p:nvSpPr>
          <p:cNvPr id="68" name="ZoneTexte 67"/>
          <p:cNvSpPr txBox="1"/>
          <p:nvPr/>
        </p:nvSpPr>
        <p:spPr>
          <a:xfrm>
            <a:off x="7662742" y="1620939"/>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humain</a:t>
            </a:r>
          </a:p>
        </p:txBody>
      </p:sp>
      <p:sp>
        <p:nvSpPr>
          <p:cNvPr id="70" name="ZoneTexte 69"/>
          <p:cNvSpPr txBox="1"/>
          <p:nvPr/>
        </p:nvSpPr>
        <p:spPr>
          <a:xfrm>
            <a:off x="2352328" y="3750700"/>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
        <p:nvSpPr>
          <p:cNvPr id="72" name="ZoneTexte 71"/>
          <p:cNvSpPr txBox="1"/>
          <p:nvPr/>
        </p:nvSpPr>
        <p:spPr>
          <a:xfrm>
            <a:off x="1953916" y="8254833"/>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Infrastructure</a:t>
            </a:r>
          </a:p>
        </p:txBody>
      </p:sp>
      <p:sp>
        <p:nvSpPr>
          <p:cNvPr id="73" name="ZoneTexte 72"/>
          <p:cNvSpPr txBox="1"/>
          <p:nvPr/>
        </p:nvSpPr>
        <p:spPr>
          <a:xfrm>
            <a:off x="4008512" y="8254833"/>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Infrastructure</a:t>
            </a:r>
          </a:p>
        </p:txBody>
      </p:sp>
      <p:sp>
        <p:nvSpPr>
          <p:cNvPr id="74" name="ZoneTexte 73"/>
          <p:cNvSpPr txBox="1"/>
          <p:nvPr/>
        </p:nvSpPr>
        <p:spPr>
          <a:xfrm>
            <a:off x="5631536" y="8254833"/>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Infrastructure</a:t>
            </a:r>
          </a:p>
        </p:txBody>
      </p:sp>
      <p:sp>
        <p:nvSpPr>
          <p:cNvPr id="75" name="ZoneTexte 74"/>
          <p:cNvSpPr txBox="1"/>
          <p:nvPr/>
        </p:nvSpPr>
        <p:spPr>
          <a:xfrm>
            <a:off x="336104" y="10501567"/>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76" name="ZoneTexte 75"/>
          <p:cNvSpPr txBox="1"/>
          <p:nvPr/>
        </p:nvSpPr>
        <p:spPr>
          <a:xfrm>
            <a:off x="2141239" y="10501567"/>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77" name="ZoneTexte 76"/>
          <p:cNvSpPr txBox="1"/>
          <p:nvPr/>
        </p:nvSpPr>
        <p:spPr>
          <a:xfrm>
            <a:off x="3946375" y="10501567"/>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78" name="ZoneTexte 77"/>
          <p:cNvSpPr txBox="1"/>
          <p:nvPr/>
        </p:nvSpPr>
        <p:spPr>
          <a:xfrm>
            <a:off x="5751511" y="10501567"/>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79" name="ZoneTexte 78"/>
          <p:cNvSpPr txBox="1"/>
          <p:nvPr/>
        </p:nvSpPr>
        <p:spPr>
          <a:xfrm>
            <a:off x="7556646" y="10501567"/>
            <a:ext cx="988370" cy="288591"/>
          </a:xfrm>
          <a:prstGeom prst="rect">
            <a:avLst/>
          </a:prstGeom>
          <a:solidFill>
            <a:srgbClr val="FFFF99"/>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17" name="ZoneTexte 16"/>
          <p:cNvSpPr txBox="1"/>
          <p:nvPr/>
        </p:nvSpPr>
        <p:spPr>
          <a:xfrm>
            <a:off x="4033576" y="3750700"/>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
        <p:nvSpPr>
          <p:cNvPr id="18" name="ZoneTexte 17"/>
          <p:cNvSpPr txBox="1"/>
          <p:nvPr/>
        </p:nvSpPr>
        <p:spPr>
          <a:xfrm>
            <a:off x="5714824" y="3750700"/>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
        <p:nvSpPr>
          <p:cNvPr id="19" name="Ellipse 18"/>
          <p:cNvSpPr/>
          <p:nvPr/>
        </p:nvSpPr>
        <p:spPr>
          <a:xfrm>
            <a:off x="6240760" y="1103212"/>
            <a:ext cx="2746175" cy="1503583"/>
          </a:xfrm>
          <a:prstGeom prst="ellipse">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tIns="0" bIns="1908000" rtlCol="0" anchor="t"/>
          <a:lstStyle/>
          <a:p>
            <a:pPr algn="ctr"/>
            <a:r>
              <a:rPr lang="fr-FR" sz="1400" dirty="0" smtClean="0">
                <a:solidFill>
                  <a:schemeClr val="tx2"/>
                </a:solidFill>
              </a:rPr>
              <a:t>Groupe de biens support</a:t>
            </a:r>
            <a:endParaRPr lang="fr-FR" sz="1400" dirty="0">
              <a:solidFill>
                <a:schemeClr val="tx2"/>
              </a:solidFill>
            </a:endParaRPr>
          </a:p>
        </p:txBody>
      </p:sp>
      <p:sp>
        <p:nvSpPr>
          <p:cNvPr id="20" name="ZoneTexte 19"/>
          <p:cNvSpPr txBox="1"/>
          <p:nvPr/>
        </p:nvSpPr>
        <p:spPr>
          <a:xfrm>
            <a:off x="3452190" y="1841436"/>
            <a:ext cx="988370"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humain</a:t>
            </a:r>
          </a:p>
        </p:txBody>
      </p:sp>
    </p:spTree>
    <p:extLst>
      <p:ext uri="{BB962C8B-B14F-4D97-AF65-F5344CB8AC3E}">
        <p14:creationId xmlns:p14="http://schemas.microsoft.com/office/powerpoint/2010/main" val="2320453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ZoneTexte 21"/>
          <p:cNvSpPr txBox="1"/>
          <p:nvPr/>
        </p:nvSpPr>
        <p:spPr>
          <a:xfrm>
            <a:off x="9010026" y="24026"/>
            <a:ext cx="540534" cy="400110"/>
          </a:xfrm>
          <a:prstGeom prst="rect">
            <a:avLst/>
          </a:prstGeom>
          <a:noFill/>
        </p:spPr>
        <p:txBody>
          <a:bodyPr wrap="none" rtlCol="0">
            <a:spAutoFit/>
          </a:bodyPr>
          <a:lstStyle/>
          <a:p>
            <a:pPr algn="ctr"/>
            <a:r>
              <a:rPr lang="en-GB" sz="2000" dirty="0" smtClean="0">
                <a:solidFill>
                  <a:schemeClr val="lt1"/>
                </a:solidFill>
                <a:latin typeface="Arial" panose="020B0604020202020204" pitchFamily="34" charset="0"/>
                <a:cs typeface="Arial" panose="020B0604020202020204" pitchFamily="34" charset="0"/>
              </a:rPr>
              <a:t>3/3</a:t>
            </a:r>
            <a:endParaRPr lang="en-GB" sz="2000" dirty="0">
              <a:solidFill>
                <a:schemeClr val="lt1"/>
              </a:solidFill>
              <a:latin typeface="Arial" panose="020B0604020202020204" pitchFamily="34" charset="0"/>
              <a:cs typeface="Arial" panose="020B0604020202020204" pitchFamily="34" charset="0"/>
            </a:endParaRPr>
          </a:p>
        </p:txBody>
      </p:sp>
      <p:sp>
        <p:nvSpPr>
          <p:cNvPr id="15" name="ZoneTexte 14"/>
          <p:cNvSpPr txBox="1"/>
          <p:nvPr/>
        </p:nvSpPr>
        <p:spPr>
          <a:xfrm>
            <a:off x="2352328" y="3750700"/>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
        <p:nvSpPr>
          <p:cNvPr id="16" name="ZoneTexte 15"/>
          <p:cNvSpPr txBox="1"/>
          <p:nvPr/>
        </p:nvSpPr>
        <p:spPr>
          <a:xfrm>
            <a:off x="4033576" y="3750700"/>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
        <p:nvSpPr>
          <p:cNvPr id="17" name="ZoneTexte 16"/>
          <p:cNvSpPr txBox="1"/>
          <p:nvPr/>
        </p:nvSpPr>
        <p:spPr>
          <a:xfrm>
            <a:off x="5714824" y="3750700"/>
            <a:ext cx="1110212" cy="468127"/>
          </a:xfrm>
          <a:prstGeom prst="rect">
            <a:avLst/>
          </a:prstGeom>
          <a:solidFill>
            <a:schemeClr val="accent5">
              <a:lumMod val="40000"/>
              <a:lumOff val="60000"/>
            </a:schemeClr>
          </a:solidFill>
        </p:spPr>
        <p:txBody>
          <a:bodyPr wrap="square" lIns="36000" tIns="72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Bien support</a:t>
            </a:r>
          </a:p>
          <a:p>
            <a:r>
              <a:rPr lang="fr-FR" sz="1200" dirty="0" smtClean="0">
                <a:latin typeface="+mn-lt"/>
              </a:rPr>
              <a:t>informatique</a:t>
            </a:r>
          </a:p>
        </p:txBody>
      </p:sp>
    </p:spTree>
    <p:extLst>
      <p:ext uri="{BB962C8B-B14F-4D97-AF65-F5344CB8AC3E}">
        <p14:creationId xmlns:p14="http://schemas.microsoft.com/office/powerpoint/2010/main" val="53692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 name="ZoneTexte 33"/>
          <p:cNvSpPr txBox="1"/>
          <p:nvPr/>
        </p:nvSpPr>
        <p:spPr>
          <a:xfrm>
            <a:off x="317910" y="351604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5" name="ZoneTexte 34"/>
          <p:cNvSpPr txBox="1"/>
          <p:nvPr/>
        </p:nvSpPr>
        <p:spPr>
          <a:xfrm>
            <a:off x="1686062" y="351604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6" name="ZoneTexte 35"/>
          <p:cNvSpPr txBox="1"/>
          <p:nvPr/>
        </p:nvSpPr>
        <p:spPr>
          <a:xfrm>
            <a:off x="3726276" y="208032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7" name="ZoneTexte 36"/>
          <p:cNvSpPr txBox="1"/>
          <p:nvPr/>
        </p:nvSpPr>
        <p:spPr>
          <a:xfrm>
            <a:off x="5108374" y="208032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8" name="ZoneTexte 37"/>
          <p:cNvSpPr txBox="1"/>
          <p:nvPr/>
        </p:nvSpPr>
        <p:spPr>
          <a:xfrm>
            <a:off x="7628654" y="3016424"/>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39" name="ZoneTexte 38"/>
          <p:cNvSpPr txBox="1"/>
          <p:nvPr/>
        </p:nvSpPr>
        <p:spPr>
          <a:xfrm>
            <a:off x="556219" y="1084797"/>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Type de Mesure</a:t>
            </a:r>
          </a:p>
        </p:txBody>
      </p:sp>
      <p:sp>
        <p:nvSpPr>
          <p:cNvPr id="40" name="ZoneTexte 39"/>
          <p:cNvSpPr txBox="1"/>
          <p:nvPr/>
        </p:nvSpPr>
        <p:spPr>
          <a:xfrm>
            <a:off x="3872662" y="1084797"/>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Type de Mesure</a:t>
            </a:r>
          </a:p>
        </p:txBody>
      </p:sp>
      <p:sp>
        <p:nvSpPr>
          <p:cNvPr id="41" name="ZoneTexte 40"/>
          <p:cNvSpPr txBox="1"/>
          <p:nvPr/>
        </p:nvSpPr>
        <p:spPr>
          <a:xfrm>
            <a:off x="7075961" y="1084797"/>
            <a:ext cx="1984068" cy="405340"/>
          </a:xfrm>
          <a:prstGeom prst="rect">
            <a:avLst/>
          </a:prstGeom>
          <a:noFill/>
          <a:ln>
            <a:solidFill>
              <a:schemeClr val="tx1"/>
            </a:solidFill>
          </a:ln>
        </p:spPr>
        <p:txBody>
          <a:bodyPr wrap="square" lIns="36000" tIns="144000" rIns="36000" bIns="72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b="1" dirty="0" smtClean="0">
                <a:latin typeface="+mn-lt"/>
              </a:rPr>
              <a:t>Type de Mesure</a:t>
            </a:r>
          </a:p>
        </p:txBody>
      </p:sp>
      <p:sp>
        <p:nvSpPr>
          <p:cNvPr id="42" name="ZoneTexte 41"/>
          <p:cNvSpPr txBox="1"/>
          <p:nvPr/>
        </p:nvSpPr>
        <p:spPr>
          <a:xfrm>
            <a:off x="317910" y="728092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3" name="ZoneTexte 42"/>
          <p:cNvSpPr txBox="1"/>
          <p:nvPr/>
        </p:nvSpPr>
        <p:spPr>
          <a:xfrm>
            <a:off x="1686062" y="7280926"/>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4" name="ZoneTexte 43"/>
          <p:cNvSpPr txBox="1"/>
          <p:nvPr/>
        </p:nvSpPr>
        <p:spPr>
          <a:xfrm>
            <a:off x="3726276" y="532068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5" name="ZoneTexte 44"/>
          <p:cNvSpPr txBox="1"/>
          <p:nvPr/>
        </p:nvSpPr>
        <p:spPr>
          <a:xfrm>
            <a:off x="5108374" y="532068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6" name="ZoneTexte 45"/>
          <p:cNvSpPr txBox="1"/>
          <p:nvPr/>
        </p:nvSpPr>
        <p:spPr>
          <a:xfrm>
            <a:off x="7628654" y="678130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7" name="ZoneTexte 46"/>
          <p:cNvSpPr txBox="1"/>
          <p:nvPr/>
        </p:nvSpPr>
        <p:spPr>
          <a:xfrm>
            <a:off x="120080" y="1109735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8" name="ZoneTexte 47"/>
          <p:cNvSpPr txBox="1"/>
          <p:nvPr/>
        </p:nvSpPr>
        <p:spPr>
          <a:xfrm>
            <a:off x="1488232" y="11097350"/>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49" name="ZoneTexte 48"/>
          <p:cNvSpPr txBox="1"/>
          <p:nvPr/>
        </p:nvSpPr>
        <p:spPr>
          <a:xfrm>
            <a:off x="3528446" y="1032502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0" name="ZoneTexte 49"/>
          <p:cNvSpPr txBox="1"/>
          <p:nvPr/>
        </p:nvSpPr>
        <p:spPr>
          <a:xfrm>
            <a:off x="4910544" y="10325025"/>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
        <p:nvSpPr>
          <p:cNvPr id="51" name="ZoneTexte 50"/>
          <p:cNvSpPr txBox="1"/>
          <p:nvPr/>
        </p:nvSpPr>
        <p:spPr>
          <a:xfrm>
            <a:off x="7628654" y="10597729"/>
            <a:ext cx="988370" cy="252239"/>
          </a:xfrm>
          <a:prstGeom prst="rect">
            <a:avLst/>
          </a:prstGeom>
          <a:solidFill>
            <a:srgbClr val="FFFF99"/>
          </a:solidFill>
        </p:spPr>
        <p:txBody>
          <a:bodyPr wrap="square" lIns="36000" tIns="36000" rIns="36000" bIns="36000" rtlCol="0" anchor="ctr">
            <a:spAutoFit/>
          </a:bodyPr>
          <a:lstStyle>
            <a:defPPr>
              <a:defRPr lang="fr-FR"/>
            </a:defPPr>
            <a:lvl1pPr algn="ctr">
              <a:lnSpc>
                <a:spcPts val="1400"/>
              </a:lnSpc>
              <a:defRPr sz="2000">
                <a:latin typeface="Freestyle Script" panose="030804020302050B0404" pitchFamily="66" charset="0"/>
              </a:defRPr>
            </a:lvl1pPr>
          </a:lstStyle>
          <a:p>
            <a:r>
              <a:rPr lang="fr-FR" sz="1200" dirty="0" smtClean="0">
                <a:latin typeface="+mn-lt"/>
              </a:rPr>
              <a:t>Mesure</a:t>
            </a:r>
          </a:p>
        </p:txBody>
      </p:sp>
    </p:spTree>
    <p:extLst>
      <p:ext uri="{BB962C8B-B14F-4D97-AF65-F5344CB8AC3E}">
        <p14:creationId xmlns:p14="http://schemas.microsoft.com/office/powerpoint/2010/main" val="738628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15036</TotalTime>
  <Words>1608</Words>
  <Application>Microsoft Office PowerPoint</Application>
  <PresentationFormat>A3 (297 x 420 mm)</PresentationFormat>
  <Paragraphs>645</Paragraphs>
  <Slides>21</Slides>
  <Notes>18</Notes>
  <HiddenSlides>9</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Aharoni</vt:lpstr>
      <vt:lpstr>Akzidenz-Grotesk Pro Cnd</vt:lpstr>
      <vt:lpstr>Arial</vt:lpstr>
      <vt:lpstr>Bodoni Poster</vt:lpstr>
      <vt:lpstr>Calibri</vt:lpstr>
      <vt:lpstr>Freestyle Script</vt:lpstr>
      <vt:lpstr>Symbol</vt:lpstr>
      <vt:lpstr>Times New Roman</vt:lpstr>
      <vt:lpstr>Wingdings</vt:lpstr>
      <vt:lpstr>Blank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Thales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 Stephane</dc:creator>
  <cp:lastModifiedBy>Stephane PAUL</cp:lastModifiedBy>
  <cp:revision>632</cp:revision>
  <cp:lastPrinted>2019-06-11T07:11:33Z</cp:lastPrinted>
  <dcterms:created xsi:type="dcterms:W3CDTF">2018-02-16T14:46:42Z</dcterms:created>
  <dcterms:modified xsi:type="dcterms:W3CDTF">2023-01-23T07:54:08Z</dcterms:modified>
</cp:coreProperties>
</file>